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7" r:id="rId4"/>
    <p:sldId id="270" r:id="rId5"/>
    <p:sldId id="267" r:id="rId6"/>
    <p:sldId id="268" r:id="rId7"/>
    <p:sldId id="269" r:id="rId8"/>
    <p:sldId id="258" r:id="rId9"/>
    <p:sldId id="259" r:id="rId10"/>
    <p:sldId id="261" r:id="rId11"/>
    <p:sldId id="260" r:id="rId12"/>
    <p:sldId id="262" r:id="rId13"/>
    <p:sldId id="263" r:id="rId14"/>
    <p:sldId id="265" r:id="rId15"/>
    <p:sldId id="264" r:id="rId16"/>
    <p:sldId id="266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43782-22C8-4DDB-9784-6FD68E2BE6F2}" type="datetimeFigureOut">
              <a:rPr lang="ru-RU" smtClean="0"/>
              <a:pPr/>
              <a:t>14.01.2023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FF7FA4-A6BF-4BA9-92EC-A793083F61A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/>
              <a:t>Количество информации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Содержательный подход.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96752"/>
            <a:ext cx="8856984" cy="5544616"/>
          </a:xfrm>
        </p:spPr>
        <p:txBody>
          <a:bodyPr>
            <a:normAutofit fontScale="92500" lnSpcReduction="20000"/>
          </a:bodyPr>
          <a:lstStyle/>
          <a:p>
            <a:pPr marL="0" indent="342900" algn="just">
              <a:lnSpc>
                <a:spcPct val="110000"/>
              </a:lnSpc>
              <a:buNone/>
            </a:pPr>
            <a:r>
              <a:rPr lang="ru-RU" b="1" dirty="0"/>
              <a:t>Пример. </a:t>
            </a:r>
          </a:p>
          <a:p>
            <a:pPr marL="0" indent="342900" algn="just">
              <a:lnSpc>
                <a:spcPct val="110000"/>
              </a:lnSpc>
              <a:buNone/>
            </a:pPr>
            <a:r>
              <a:rPr lang="ru-RU" b="1" dirty="0"/>
              <a:t>В барабане для розыгрыша лотереи находится 32 шара. Сколько информации содержит сообщение о первом выпавшем номере (например, выпал номер 15)? Поскольку вытаскивание любого из 32 шаров равновероятно, то количество информации об одном выпавшем номере находится из уравнения:</a:t>
            </a:r>
          </a:p>
          <a:p>
            <a:pPr marL="0" indent="342900" algn="just">
              <a:lnSpc>
                <a:spcPct val="110000"/>
              </a:lnSpc>
              <a:buNone/>
            </a:pPr>
            <a:r>
              <a:rPr lang="ru-RU" b="1" dirty="0"/>
              <a:t>2</a:t>
            </a:r>
            <a:r>
              <a:rPr lang="ru-RU" b="1" baseline="30000" dirty="0"/>
              <a:t>х</a:t>
            </a:r>
            <a:r>
              <a:rPr lang="ru-RU" b="1" dirty="0"/>
              <a:t> = 32.</a:t>
            </a:r>
          </a:p>
          <a:p>
            <a:pPr marL="0" indent="342900" algn="just">
              <a:lnSpc>
                <a:spcPct val="110000"/>
              </a:lnSpc>
              <a:buNone/>
            </a:pPr>
            <a:r>
              <a:rPr lang="ru-RU" b="1" dirty="0"/>
              <a:t>Но 32 = 2</a:t>
            </a:r>
            <a:r>
              <a:rPr lang="ru-RU" b="1" baseline="30000" dirty="0"/>
              <a:t>5</a:t>
            </a:r>
            <a:r>
              <a:rPr lang="ru-RU" b="1" dirty="0"/>
              <a:t>. Следовательно, </a:t>
            </a:r>
            <a:r>
              <a:rPr lang="ru-RU" b="1" dirty="0" err="1"/>
              <a:t>х</a:t>
            </a:r>
            <a:r>
              <a:rPr lang="ru-RU" b="1" dirty="0"/>
              <a:t> = 5 бит. Очевидно, ответ не зависит от того, какой именно выпал номер.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Алфавитный подход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24744"/>
            <a:ext cx="8856984" cy="5544616"/>
          </a:xfrm>
        </p:spPr>
        <p:txBody>
          <a:bodyPr>
            <a:normAutofit fontScale="85000" lnSpcReduction="20000"/>
          </a:bodyPr>
          <a:lstStyle/>
          <a:p>
            <a:pPr marL="0" indent="342900" algn="just">
              <a:lnSpc>
                <a:spcPct val="120000"/>
              </a:lnSpc>
              <a:buNone/>
            </a:pPr>
            <a:r>
              <a:rPr lang="ru-RU" b="1" dirty="0"/>
              <a:t>к измерению информации позволяет определить количество информации, заключенной в тексте. Алфавитный подход является объективным, т.е. он не зависит от субъекта (человека), воспринимающего текст.</a:t>
            </a:r>
          </a:p>
          <a:p>
            <a:pPr marL="0" indent="342900" algn="just">
              <a:lnSpc>
                <a:spcPct val="120000"/>
              </a:lnSpc>
              <a:buNone/>
            </a:pPr>
            <a:r>
              <a:rPr lang="ru-RU" b="1" dirty="0"/>
              <a:t>Множество символов, используемых при записи текста, называется алфавитом. Полное количество символов в алфавите называется мощностью алфавита. Если допустить, что все символы алфавита встречаются в тексте с одинаковой частотой (равновероятно), то количество информации, которое несет каждый символ, вычисляется по формуле:</a:t>
            </a:r>
          </a:p>
          <a:p>
            <a:pPr marL="0" indent="342900" algn="just">
              <a:lnSpc>
                <a:spcPct val="120000"/>
              </a:lnSpc>
              <a:buNone/>
            </a:pPr>
            <a:r>
              <a:rPr lang="en-US" sz="5200" b="1" dirty="0" err="1"/>
              <a:t>i</a:t>
            </a:r>
            <a:r>
              <a:rPr lang="ru-RU" sz="5200" b="1" dirty="0"/>
              <a:t> = </a:t>
            </a:r>
            <a:r>
              <a:rPr lang="en-US" sz="5200" b="1" dirty="0"/>
              <a:t>log</a:t>
            </a:r>
            <a:r>
              <a:rPr lang="ru-RU" sz="5200" b="1" baseline="-25000" dirty="0"/>
              <a:t>2</a:t>
            </a:r>
            <a:r>
              <a:rPr lang="en-US" sz="5200" b="1" dirty="0"/>
              <a:t>N</a:t>
            </a:r>
            <a:r>
              <a:rPr lang="ru-RU" sz="5200" b="1" dirty="0"/>
              <a:t>, или 2</a:t>
            </a:r>
            <a:r>
              <a:rPr lang="en-US" sz="5200" b="1" baseline="30000" dirty="0" err="1"/>
              <a:t>i</a:t>
            </a:r>
            <a:r>
              <a:rPr lang="en-US" sz="5200" b="1"/>
              <a:t>=N</a:t>
            </a:r>
            <a:endParaRPr lang="ru-RU" sz="5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Алфавитный подход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342900" algn="just">
              <a:lnSpc>
                <a:spcPct val="120000"/>
              </a:lnSpc>
              <a:buNone/>
            </a:pPr>
            <a:r>
              <a:rPr lang="ru-RU" b="1" dirty="0"/>
              <a:t>где N — мощность алфавита. Следовательно, в 2-х символьном алфавите каждый символ «весит» 1 бит (</a:t>
            </a:r>
            <a:r>
              <a:rPr lang="en-US" b="1" dirty="0"/>
              <a:t>log</a:t>
            </a:r>
            <a:r>
              <a:rPr lang="ru-RU" b="1" baseline="-25000" dirty="0"/>
              <a:t>2</a:t>
            </a:r>
            <a:r>
              <a:rPr lang="ru-RU" b="1" dirty="0"/>
              <a:t>2 = 1); в 4-х символьном алфавите каждый символ несет 2 бита информации (</a:t>
            </a:r>
            <a:r>
              <a:rPr lang="en-US" b="1" dirty="0"/>
              <a:t>log</a:t>
            </a:r>
            <a:r>
              <a:rPr lang="ru-RU" b="1" baseline="-25000" dirty="0"/>
              <a:t>2</a:t>
            </a:r>
            <a:r>
              <a:rPr lang="ru-RU" b="1" dirty="0"/>
              <a:t>4 = 2); в 8-ми символьном — 3 бита (</a:t>
            </a:r>
            <a:r>
              <a:rPr lang="en-US" b="1" dirty="0"/>
              <a:t>log</a:t>
            </a:r>
            <a:r>
              <a:rPr lang="ru-RU" b="1" baseline="-25000" dirty="0"/>
              <a:t>2</a:t>
            </a:r>
            <a:r>
              <a:rPr lang="ru-RU" b="1" dirty="0"/>
              <a:t>8 = 3) и т.д.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Алфавитный подход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85000" lnSpcReduction="20000"/>
          </a:bodyPr>
          <a:lstStyle/>
          <a:p>
            <a:pPr marL="0" indent="342900" algn="just">
              <a:lnSpc>
                <a:spcPct val="120000"/>
              </a:lnSpc>
              <a:buNone/>
            </a:pPr>
            <a:r>
              <a:rPr lang="ru-RU" b="1" dirty="0"/>
              <a:t>Один символ из алфавита мощностью 256 (2</a:t>
            </a:r>
            <a:r>
              <a:rPr lang="ru-RU" b="1" baseline="30000" dirty="0"/>
              <a:t>8</a:t>
            </a:r>
            <a:r>
              <a:rPr lang="ru-RU" b="1" dirty="0"/>
              <a:t>) несет в тексте 8 бит информации. Такое количество информации называется байт. Алфавит из 256 символов используется для представления текстов в компьютере.</a:t>
            </a:r>
          </a:p>
          <a:p>
            <a:pPr marL="0" indent="342900" algn="just">
              <a:lnSpc>
                <a:spcPct val="120000"/>
              </a:lnSpc>
              <a:buNone/>
            </a:pPr>
            <a:r>
              <a:rPr lang="ru-RU" b="1" dirty="0"/>
              <a:t>1 байт = 8 бит.</a:t>
            </a:r>
          </a:p>
          <a:p>
            <a:pPr marL="0" indent="342900" algn="just">
              <a:lnSpc>
                <a:spcPct val="120000"/>
              </a:lnSpc>
              <a:buNone/>
            </a:pPr>
            <a:r>
              <a:rPr lang="ru-RU" b="1" dirty="0"/>
              <a:t>Если весь текст состоит из К символов, то при алфавитном подходе размер содержащейся в нем информации равен:</a:t>
            </a:r>
          </a:p>
          <a:p>
            <a:pPr marL="0" indent="342900" algn="just">
              <a:lnSpc>
                <a:spcPct val="120000"/>
              </a:lnSpc>
              <a:buNone/>
            </a:pPr>
            <a:r>
              <a:rPr lang="en-US" b="1" dirty="0"/>
              <a:t>I </a:t>
            </a:r>
            <a:r>
              <a:rPr lang="ru-RU" b="1" dirty="0"/>
              <a:t>= К * </a:t>
            </a:r>
            <a:r>
              <a:rPr lang="en-US" b="1" dirty="0" err="1"/>
              <a:t>i</a:t>
            </a:r>
            <a:r>
              <a:rPr lang="ru-RU" b="1" dirty="0"/>
              <a:t>,</a:t>
            </a:r>
          </a:p>
          <a:p>
            <a:pPr marL="0" indent="342900" algn="just">
              <a:lnSpc>
                <a:spcPct val="120000"/>
              </a:lnSpc>
              <a:buNone/>
            </a:pPr>
            <a:r>
              <a:rPr lang="ru-RU" b="1" dirty="0"/>
              <a:t>где 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ru-RU" b="1" dirty="0"/>
              <a:t>— информационный вес одного символа в используемом алфавите.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Алфавитный подход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10000"/>
          </a:bodyPr>
          <a:lstStyle/>
          <a:p>
            <a:pPr marL="0" indent="342900" algn="just">
              <a:lnSpc>
                <a:spcPct val="110000"/>
              </a:lnSpc>
              <a:buNone/>
            </a:pPr>
            <a:r>
              <a:rPr lang="ru-RU" b="1" dirty="0"/>
              <a:t>Пример. </a:t>
            </a:r>
            <a:r>
              <a:rPr lang="ru-RU" dirty="0"/>
              <a:t>Книга, набранная с помощью компьютера, содержит 150 страниц; на каждой странице — 40 строк, в каждой строке — 60 символов. Каков объем инфор­мации в книге?</a:t>
            </a:r>
          </a:p>
          <a:p>
            <a:pPr marL="0" indent="342900" algn="just">
              <a:lnSpc>
                <a:spcPct val="110000"/>
              </a:lnSpc>
              <a:buNone/>
            </a:pPr>
            <a:r>
              <a:rPr lang="ru-RU" i="1" dirty="0"/>
              <a:t>Решение.  </a:t>
            </a:r>
            <a:r>
              <a:rPr lang="ru-RU" dirty="0"/>
              <a:t>Мощность  компьютерного  алфавита равна 256. Один символ несет 1 байт информации. Значит, страница со­держит 40 </a:t>
            </a:r>
            <a:r>
              <a:rPr lang="ru-RU" dirty="0" err="1"/>
              <a:t>х</a:t>
            </a:r>
            <a:r>
              <a:rPr lang="ru-RU" dirty="0"/>
              <a:t> 60 = 2400 байт информации. Объем всей инфор­мации в книге (в разных единицах): 2400 </a:t>
            </a:r>
            <a:r>
              <a:rPr lang="ru-RU" dirty="0" err="1"/>
              <a:t>х</a:t>
            </a:r>
            <a:r>
              <a:rPr lang="ru-RU" dirty="0"/>
              <a:t> 150 = 360 000 байт. 360000/1024 = 351,5625 Кбайт. 351,5625/1024 = 0,34332275 Мбайт.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Варианты заданий: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79511" y="1600200"/>
          <a:ext cx="8507289" cy="265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5763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83576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835763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476872">
                <a:tc>
                  <a:txBody>
                    <a:bodyPr/>
                    <a:lstStyle/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 1.</a:t>
                      </a:r>
                    </a:p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Хартли:</a:t>
                      </a:r>
                    </a:p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№7; №15; №21; №31;</a:t>
                      </a:r>
                    </a:p>
                    <a:p>
                      <a:r>
                        <a:rPr lang="ru-RU" sz="2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Задания_графика</a:t>
                      </a:r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70; № 79</a:t>
                      </a: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 2.</a:t>
                      </a:r>
                    </a:p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Хартли:</a:t>
                      </a:r>
                    </a:p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№8; №16; №19; №32;</a:t>
                      </a:r>
                    </a:p>
                    <a:p>
                      <a:r>
                        <a:rPr lang="ru-RU" sz="2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Задания_графика</a:t>
                      </a:r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78; № 81</a:t>
                      </a:r>
                    </a:p>
                    <a:p>
                      <a:endParaRPr lang="ru-RU" sz="2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Вариант 3.</a:t>
                      </a:r>
                    </a:p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 Хартли:</a:t>
                      </a:r>
                    </a:p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№9; №17; №26; №34;</a:t>
                      </a:r>
                    </a:p>
                    <a:p>
                      <a:r>
                        <a:rPr lang="ru-RU" sz="2400" b="1" kern="1200" baseline="0" dirty="0" err="1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Задания_графика</a:t>
                      </a:r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r>
                        <a:rPr lang="ru-RU" sz="2400" b="1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№ 68; № 80</a:t>
                      </a:r>
                    </a:p>
                    <a:p>
                      <a:endParaRPr lang="ru-RU" sz="2400" dirty="0"/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dirty="0"/>
              <a:t>bolotovanv2013@yandex.ru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ea typeface="Calibri"/>
                <a:cs typeface="Times New Roman"/>
              </a:rPr>
              <a:t>Подходы к определению информации</a:t>
            </a:r>
            <a:r>
              <a:rPr lang="ru-RU" dirty="0" smtClean="0">
                <a:ea typeface="Calibri"/>
                <a:cs typeface="Times New Roman"/>
              </a:rPr>
              <a:t>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Calibri"/>
                <a:cs typeface="Times New Roman"/>
              </a:rPr>
              <a:t>традиционный </a:t>
            </a:r>
            <a:r>
              <a:rPr lang="ru-RU" b="1" dirty="0">
                <a:ea typeface="Calibri"/>
                <a:cs typeface="Times New Roman"/>
              </a:rPr>
              <a:t>(обыденный) - используется в информатике:</a:t>
            </a:r>
            <a:r>
              <a:rPr lang="ru-RU" dirty="0">
                <a:ea typeface="Calibri"/>
                <a:cs typeface="Times New Roman"/>
              </a:rPr>
              <a:t> Информация – это сведения, знания, сообщения о положении дел, которые человек воспринимает из окружающего мира с помощью органов чувств (зрения, слуха, вкуса, обоняния, осязания).</a:t>
            </a: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b="1" dirty="0" smtClean="0">
                <a:ea typeface="Calibri"/>
                <a:cs typeface="Times New Roman"/>
              </a:rPr>
              <a:t>вероятностный </a:t>
            </a:r>
            <a:r>
              <a:rPr lang="ru-RU" b="1" dirty="0">
                <a:ea typeface="Calibri"/>
                <a:cs typeface="Times New Roman"/>
              </a:rPr>
              <a:t>- используется в теории об информации: </a:t>
            </a:r>
            <a:r>
              <a:rPr lang="ru-RU" dirty="0">
                <a:ea typeface="Calibri"/>
                <a:cs typeface="Times New Roman"/>
              </a:rPr>
              <a:t>Информация – это сведения об объектах и явлениях окружающей среды, их параметрах, свойствах и состоянии, которые уменьшают имеющуюся о них степень неопределённости и неполноты знаний.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98358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Единицы измерения информации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2520" y="1556792"/>
            <a:ext cx="868935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80720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>
                <a:latin typeface="Arial"/>
                <a:ea typeface="Calibri"/>
                <a:cs typeface="Times New Roman"/>
              </a:rPr>
              <a:t>Пример 1.</a:t>
            </a:r>
            <a:r>
              <a:rPr lang="ru-RU" dirty="0">
                <a:latin typeface="Arial"/>
                <a:ea typeface="Calibri"/>
                <a:cs typeface="Times New Roman"/>
              </a:rPr>
              <a:t> Скорость передачи данных через ADSL-соединение равна 128000 бит/c. Через данное соединение передают файл размером 625 кбайт. Определить время передачи файла в секундах.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Arial"/>
                <a:ea typeface="Calibri"/>
                <a:cs typeface="Times New Roman"/>
              </a:rPr>
              <a:t>Решение: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dirty="0">
                <a:latin typeface="Arial"/>
                <a:ea typeface="Calibri"/>
                <a:cs typeface="Times New Roman"/>
              </a:rPr>
              <a:t>Из формулы Q=q*t получаем: </a:t>
            </a:r>
            <a:r>
              <a:rPr lang="en-US" dirty="0">
                <a:latin typeface="Arial"/>
                <a:ea typeface="Calibri"/>
                <a:cs typeface="Times New Roman"/>
              </a:rPr>
              <a:t>t</a:t>
            </a:r>
            <a:r>
              <a:rPr lang="ru-RU" dirty="0" smtClean="0">
                <a:latin typeface="Arial"/>
                <a:ea typeface="Calibri"/>
                <a:cs typeface="Times New Roman"/>
              </a:rPr>
              <a:t>=</a:t>
            </a:r>
            <a:r>
              <a:rPr lang="en-US" dirty="0">
                <a:latin typeface="Arial"/>
                <a:ea typeface="Calibri"/>
                <a:cs typeface="Times New Roman"/>
              </a:rPr>
              <a:t>Q</a:t>
            </a:r>
            <a:r>
              <a:rPr lang="ru-RU" dirty="0" smtClean="0">
                <a:latin typeface="Arial"/>
                <a:ea typeface="Calibri"/>
                <a:cs typeface="Times New Roman"/>
              </a:rPr>
              <a:t>/</a:t>
            </a:r>
            <a:r>
              <a:rPr lang="en-US" dirty="0" smtClean="0">
                <a:latin typeface="Arial"/>
                <a:ea typeface="Calibri"/>
                <a:cs typeface="Times New Roman"/>
              </a:rPr>
              <a:t>q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dirty="0">
                <a:latin typeface="Arial"/>
                <a:ea typeface="Calibri"/>
                <a:cs typeface="Times New Roman"/>
              </a:rPr>
              <a:t>переведем размер файла в биты, чтобы «согласовать» единицы измерения: 625 кбайт = 625*1024 байт = 625*1024*8 бит.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dirty="0">
                <a:latin typeface="Arial"/>
                <a:ea typeface="Calibri"/>
                <a:cs typeface="Times New Roman"/>
              </a:rPr>
              <a:t>чтобы найти время передачи в секундах, нужно разделить размер файла на скорость передачи: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buNone/>
            </a:pPr>
            <a:r>
              <a:rPr lang="ru-RU" dirty="0">
                <a:latin typeface="Arial"/>
                <a:ea typeface="Calibri"/>
                <a:cs typeface="Times New Roman"/>
              </a:rPr>
              <a:t>t=(625*1024*8) бит / 128000 бит/с = (5</a:t>
            </a:r>
            <a:r>
              <a:rPr lang="ru-RU" baseline="30000" dirty="0">
                <a:latin typeface="Arial"/>
                <a:ea typeface="Calibri"/>
                <a:cs typeface="Times New Roman"/>
              </a:rPr>
              <a:t>4</a:t>
            </a:r>
            <a:r>
              <a:rPr lang="ru-RU" dirty="0">
                <a:latin typeface="Arial"/>
                <a:ea typeface="Calibri"/>
                <a:cs typeface="Times New Roman"/>
              </a:rPr>
              <a:t>*2</a:t>
            </a:r>
            <a:r>
              <a:rPr lang="ru-RU" baseline="30000" dirty="0">
                <a:latin typeface="Arial"/>
                <a:ea typeface="Calibri"/>
                <a:cs typeface="Times New Roman"/>
              </a:rPr>
              <a:t>10</a:t>
            </a:r>
            <a:r>
              <a:rPr lang="ru-RU" dirty="0">
                <a:latin typeface="Arial"/>
                <a:ea typeface="Calibri"/>
                <a:cs typeface="Times New Roman"/>
              </a:rPr>
              <a:t>*2</a:t>
            </a:r>
            <a:r>
              <a:rPr lang="ru-RU" baseline="30000" dirty="0">
                <a:latin typeface="Arial"/>
                <a:ea typeface="Calibri"/>
                <a:cs typeface="Times New Roman"/>
              </a:rPr>
              <a:t>3</a:t>
            </a:r>
            <a:r>
              <a:rPr lang="ru-RU" dirty="0">
                <a:latin typeface="Arial"/>
                <a:ea typeface="Calibri"/>
                <a:cs typeface="Times New Roman"/>
              </a:rPr>
              <a:t>)/(2</a:t>
            </a:r>
            <a:r>
              <a:rPr lang="ru-RU" baseline="30000" dirty="0">
                <a:latin typeface="Arial"/>
                <a:ea typeface="Calibri"/>
                <a:cs typeface="Times New Roman"/>
              </a:rPr>
              <a:t>7</a:t>
            </a:r>
            <a:r>
              <a:rPr lang="ru-RU" dirty="0">
                <a:latin typeface="Arial"/>
                <a:ea typeface="Calibri"/>
                <a:cs typeface="Times New Roman"/>
              </a:rPr>
              <a:t>*10</a:t>
            </a:r>
            <a:r>
              <a:rPr lang="ru-RU" baseline="30000" dirty="0">
                <a:latin typeface="Arial"/>
                <a:ea typeface="Calibri"/>
                <a:cs typeface="Times New Roman"/>
              </a:rPr>
              <a:t>3</a:t>
            </a:r>
            <a:r>
              <a:rPr lang="ru-RU" dirty="0">
                <a:latin typeface="Arial"/>
                <a:ea typeface="Calibri"/>
                <a:cs typeface="Times New Roman"/>
              </a:rPr>
              <a:t>)=(5</a:t>
            </a:r>
            <a:r>
              <a:rPr lang="ru-RU" baseline="30000" dirty="0">
                <a:latin typeface="Arial"/>
                <a:ea typeface="Calibri"/>
                <a:cs typeface="Times New Roman"/>
              </a:rPr>
              <a:t>4</a:t>
            </a:r>
            <a:r>
              <a:rPr lang="ru-RU" dirty="0">
                <a:latin typeface="Arial"/>
                <a:ea typeface="Calibri"/>
                <a:cs typeface="Times New Roman"/>
              </a:rPr>
              <a:t>*2</a:t>
            </a:r>
            <a:r>
              <a:rPr lang="ru-RU" baseline="30000" dirty="0">
                <a:latin typeface="Arial"/>
                <a:ea typeface="Calibri"/>
                <a:cs typeface="Times New Roman"/>
              </a:rPr>
              <a:t>6</a:t>
            </a:r>
            <a:r>
              <a:rPr lang="ru-RU" dirty="0">
                <a:latin typeface="Arial"/>
                <a:ea typeface="Calibri"/>
                <a:cs typeface="Times New Roman"/>
              </a:rPr>
              <a:t>)/(2</a:t>
            </a:r>
            <a:r>
              <a:rPr lang="ru-RU" baseline="30000" dirty="0">
                <a:latin typeface="Arial"/>
                <a:ea typeface="Calibri"/>
                <a:cs typeface="Times New Roman"/>
              </a:rPr>
              <a:t>3</a:t>
            </a:r>
            <a:r>
              <a:rPr lang="ru-RU" dirty="0">
                <a:latin typeface="Arial"/>
                <a:ea typeface="Calibri"/>
                <a:cs typeface="Times New Roman"/>
              </a:rPr>
              <a:t>*5</a:t>
            </a:r>
            <a:r>
              <a:rPr lang="ru-RU" baseline="30000" dirty="0">
                <a:latin typeface="Arial"/>
                <a:ea typeface="Calibri"/>
                <a:cs typeface="Times New Roman"/>
              </a:rPr>
              <a:t>3</a:t>
            </a:r>
            <a:r>
              <a:rPr lang="ru-RU" dirty="0">
                <a:latin typeface="Arial"/>
                <a:ea typeface="Calibri"/>
                <a:cs typeface="Times New Roman"/>
              </a:rPr>
              <a:t>)=5*2</a:t>
            </a:r>
            <a:r>
              <a:rPr lang="ru-RU" baseline="30000" dirty="0">
                <a:latin typeface="Arial"/>
                <a:ea typeface="Calibri"/>
                <a:cs typeface="Times New Roman"/>
              </a:rPr>
              <a:t>3</a:t>
            </a:r>
            <a:r>
              <a:rPr lang="ru-RU" dirty="0">
                <a:latin typeface="Arial"/>
                <a:ea typeface="Calibri"/>
                <a:cs typeface="Times New Roman"/>
              </a:rPr>
              <a:t> с=40 с.</a:t>
            </a:r>
            <a:endParaRPr lang="ru-RU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>
                <a:latin typeface="Arial"/>
                <a:ea typeface="Calibri"/>
                <a:cs typeface="Times New Roman"/>
              </a:rPr>
              <a:t>Ответ: 40 с.</a:t>
            </a:r>
            <a:endParaRPr lang="ru-RU" sz="2800" dirty="0">
              <a:ea typeface="Calibri"/>
              <a:cs typeface="Times New Roman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7070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891C5BFF-391A-4C96-992A-59F5E9BCFC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872208"/>
          </a:xfrm>
        </p:spPr>
        <p:txBody>
          <a:bodyPr>
            <a:normAutofit fontScale="90000"/>
          </a:bodyPr>
          <a:lstStyle/>
          <a:p>
            <a:pPr algn="just"/>
            <a:r>
              <a:rPr lang="ru-RU" sz="3100" b="1" dirty="0"/>
              <a:t>Задача. </a:t>
            </a:r>
            <a:r>
              <a:rPr lang="ru-RU" sz="3100" dirty="0"/>
              <a:t>Модем передает данные со скоростью 56 Кбит/сек. Передача текстового файла заняла 4,5 минуты. Определите, сколько страниц содержал переданный текст, если известно, что он был представлен в кодировке </a:t>
            </a:r>
            <a:r>
              <a:rPr lang="ru-RU" sz="3100" dirty="0" err="1"/>
              <a:t>Unicode</a:t>
            </a:r>
            <a:r>
              <a:rPr lang="ru-RU" sz="3100" dirty="0"/>
              <a:t>, а на одной странице – 3072 символа.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22A06C37-3EBE-4467-9C1B-FFBC5AFC1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2564904"/>
            <a:ext cx="8507288" cy="4018458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Решение: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 Переводим минуты в секунды: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 4,5 мин = 4*60+30=270 сек.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 Определяем объем переданного файла: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 270 сек * 56 Кбит/сек = 15120 Кбит = 1935360 байт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 Одна страница текста содержит 3072 символа*2 байта = 6144 байт информации.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 Определяем количество страниц в тексте: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 1935360 байт/6144 байт = 315 страниц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/>
              <a:t>          Ответ: 315 страниц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0538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84BE71CC-89DD-4911-8D76-D0FD77BDF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480720"/>
          </a:xfrm>
        </p:spPr>
        <p:txBody>
          <a:bodyPr>
            <a:noAutofit/>
          </a:bodyPr>
          <a:lstStyle/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400" b="1" dirty="0"/>
              <a:t>Вариант 1</a:t>
            </a:r>
            <a:endParaRPr lang="ru-RU" sz="2400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400" dirty="0"/>
              <a:t>Скорость передачи данных через АDSL-соединение равна 512000 бит/с. Через данное соединение передают файл размером 1500 Кб. Определите время передачи файла в секундах.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400" b="1" dirty="0"/>
              <a:t>Вариант 2</a:t>
            </a:r>
            <a:endParaRPr lang="ru-RU" sz="2400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400" dirty="0"/>
              <a:t>Скорость передачи данных через АDSL-соединение равна 1024000 бит/с. Через данное соединение передают файл размером 2500 Кб. Определите время передачи файла в секундах.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400" b="1" dirty="0"/>
              <a:t>Вариант 3</a:t>
            </a:r>
            <a:endParaRPr lang="ru-RU" sz="2400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400" dirty="0"/>
              <a:t>Скорость передачи данных через АDSL-соединение равна 1024000 бит/с. Передача файла через данное соединение заняла 5 секунд. Определите размер файла в килобайтах.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400" b="1" dirty="0"/>
              <a:t>Д</a:t>
            </a:r>
            <a:r>
              <a:rPr lang="ru-RU" sz="2400" b="1" dirty="0" smtClean="0"/>
              <a:t>ополнительные задачи</a:t>
            </a:r>
            <a:endParaRPr lang="ru-RU" sz="2400" dirty="0"/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400" dirty="0"/>
              <a:t>1.	Передачи данных через ADSL-соединение заняла 2 минуты. За это время был передан файл, размер которого 3 750 Кбайт. Определите минимальную скорость (бит/c), при ко-торой такая передача возможна.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400" dirty="0"/>
              <a:t>2.	Скорость передачи данных через ADSL-соединение равна 125 Кбит/с. Сколько времени (в секундах) займет передача файла объемом 500 Кбайт по этому каналу? </a:t>
            </a:r>
          </a:p>
          <a:p>
            <a:pPr marL="0" indent="0" algn="just">
              <a:lnSpc>
                <a:spcPct val="70000"/>
              </a:lnSpc>
              <a:spcBef>
                <a:spcPts val="0"/>
              </a:spcBef>
              <a:buNone/>
            </a:pPr>
            <a:r>
              <a:rPr lang="ru-RU" sz="2400" dirty="0"/>
              <a:t>3.	Скорость передачи данных через ADSL-соединение равна 256000 бод. Передача файла через это соединение заняла 2 минуты. Определите размер файла в килобайтах.</a:t>
            </a:r>
          </a:p>
        </p:txBody>
      </p:sp>
    </p:spTree>
    <p:extLst>
      <p:ext uri="{BB962C8B-B14F-4D97-AF65-F5344CB8AC3E}">
        <p14:creationId xmlns:p14="http://schemas.microsoft.com/office/powerpoint/2010/main" val="157629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61C2AF7A-6626-4F32-8DC0-CD35B8635F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6408712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Вариант </a:t>
            </a:r>
            <a:r>
              <a:rPr lang="ru-RU" b="1" dirty="0" smtClean="0"/>
              <a:t>4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Определите скорость работы модема, если за 256 с он может передать растровое изображение размером 640х480 пикселей. На каждый пиксель приходится 3 байта.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Вариант </a:t>
            </a:r>
            <a:r>
              <a:rPr lang="ru-RU" b="1" dirty="0" smtClean="0"/>
              <a:t>5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Сколько секунд потребуется модему, передающему информацию со скоростью 56 000 бит/с, чтобы передать цветное растровое изображение размером 640 х 480 пикселей, при условии, что цвет каждого пикселя кодируется тремя байтами?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 dirty="0"/>
              <a:t>Вариант </a:t>
            </a:r>
            <a:r>
              <a:rPr lang="ru-RU" b="1" dirty="0" smtClean="0"/>
              <a:t>6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Определите скорость работы модема, если за 132 с он может передать растровое изображение размером 640х480 пикселей. На каждый пиксель приходится 3 байта.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b="1"/>
              <a:t>Вариант </a:t>
            </a:r>
            <a:r>
              <a:rPr lang="ru-RU" b="1" smtClean="0"/>
              <a:t>7</a:t>
            </a:r>
            <a:endParaRPr lang="ru-RU" dirty="0"/>
          </a:p>
          <a:p>
            <a:pPr marL="0" indent="0" algn="just">
              <a:spcBef>
                <a:spcPts val="0"/>
              </a:spcBef>
              <a:buNone/>
            </a:pPr>
            <a:r>
              <a:rPr lang="ru-RU" dirty="0"/>
              <a:t>Сколько секунд потребуется модему, передающему информацию со скоростью 28800 бит/с, чтобы передать цветное растровое изображение размером 640 х 480 пикселей, при условии, что цвет каждого пикселя кодируется тремя байтами?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508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Содержательный подход.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 fontScale="85000" lnSpcReduction="20000"/>
          </a:bodyPr>
          <a:lstStyle/>
          <a:p>
            <a:pPr marL="0" indent="342900" algn="just">
              <a:lnSpc>
                <a:spcPct val="120000"/>
              </a:lnSpc>
              <a:buNone/>
            </a:pPr>
            <a:r>
              <a:rPr lang="ru-RU" dirty="0"/>
              <a:t>Количество информации, заключенное в сообщении, определяется объемом знаний, который несет это сообщение получающему его человеку.   </a:t>
            </a:r>
            <a:r>
              <a:rPr lang="ru-RU" i="1" dirty="0"/>
              <a:t>Сообщение  содержит  информацию  для  человека, если заключенные в нем сведения являются для этого человека </a:t>
            </a:r>
            <a:r>
              <a:rPr lang="ru-RU" b="1" i="1" dirty="0"/>
              <a:t>новыми </a:t>
            </a:r>
            <a:r>
              <a:rPr lang="ru-RU" i="1" dirty="0"/>
              <a:t>и </a:t>
            </a:r>
            <a:r>
              <a:rPr lang="ru-RU" b="1" i="1" dirty="0"/>
              <a:t>понятными </a:t>
            </a:r>
            <a:r>
              <a:rPr lang="ru-RU" i="1" dirty="0"/>
              <a:t>и, следовательно, пополняют его зна­ния.</a:t>
            </a:r>
            <a:endParaRPr lang="ru-RU" dirty="0"/>
          </a:p>
          <a:p>
            <a:pPr marL="0" indent="342900" algn="just">
              <a:lnSpc>
                <a:spcPct val="120000"/>
              </a:lnSpc>
              <a:buNone/>
            </a:pPr>
            <a:r>
              <a:rPr lang="ru-RU" b="1" dirty="0"/>
              <a:t>При содержательном подходе возможна качественная оценка информации: полезная, безразличная, важная, вредная ... Одну и ту же информацию разные люди могут оценить по разному.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Содержательный подход.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85000" lnSpcReduction="20000"/>
          </a:bodyPr>
          <a:lstStyle/>
          <a:p>
            <a:pPr marL="0" indent="342900" algn="just">
              <a:lnSpc>
                <a:spcPct val="120000"/>
              </a:lnSpc>
              <a:buNone/>
            </a:pPr>
            <a:r>
              <a:rPr lang="ru-RU" b="1" dirty="0"/>
              <a:t>Единица измерения количества информации называется бит. </a:t>
            </a:r>
            <a:r>
              <a:rPr lang="ru-RU" b="1" i="1" dirty="0"/>
              <a:t>Сообщение, уменьшающее неопределенность знаний человека в два раза, несет для него 1 бит информации.</a:t>
            </a:r>
            <a:endParaRPr lang="ru-RU" b="1" dirty="0"/>
          </a:p>
          <a:p>
            <a:pPr marL="0" indent="342900" algn="just">
              <a:lnSpc>
                <a:spcPct val="120000"/>
              </a:lnSpc>
              <a:buNone/>
            </a:pPr>
            <a:r>
              <a:rPr lang="ru-RU" b="1" dirty="0"/>
              <a:t>Пусть в некотором сообщении содержатся сведения о том, что произошло одно из N равновероятных событий (</a:t>
            </a:r>
            <a:r>
              <a:rPr lang="ru-RU" b="1" dirty="0" err="1"/>
              <a:t>равновероятность</a:t>
            </a:r>
            <a:r>
              <a:rPr lang="ru-RU" b="1" dirty="0"/>
              <a:t> обозначает, что ни одно событие не имеет преимуществ перед другими). Тогда количество информации, заключенное в этом сообщении, — </a:t>
            </a:r>
            <a:r>
              <a:rPr lang="ru-RU" b="1" dirty="0" err="1"/>
              <a:t>х</a:t>
            </a:r>
            <a:r>
              <a:rPr lang="ru-RU" b="1" dirty="0"/>
              <a:t> бит и число N связаны формулой Хартли:</a:t>
            </a:r>
          </a:p>
          <a:p>
            <a:pPr marL="0" indent="342900" algn="just">
              <a:lnSpc>
                <a:spcPct val="120000"/>
              </a:lnSpc>
              <a:buNone/>
            </a:pPr>
            <a:r>
              <a:rPr lang="ru-RU" sz="5200" b="1" dirty="0"/>
              <a:t>2</a:t>
            </a:r>
            <a:r>
              <a:rPr lang="ru-RU" sz="5200" b="1" baseline="30000" dirty="0"/>
              <a:t>х</a:t>
            </a:r>
            <a:r>
              <a:rPr lang="ru-RU" sz="5200" b="1" dirty="0"/>
              <a:t> = </a:t>
            </a:r>
            <a:r>
              <a:rPr lang="en-US" sz="5200" b="1" dirty="0"/>
              <a:t>N</a:t>
            </a:r>
            <a:r>
              <a:rPr lang="ru-RU" sz="5200" b="1" dirty="0"/>
              <a:t>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465</TotalTime>
  <Words>1083</Words>
  <Application>Microsoft Office PowerPoint</Application>
  <PresentationFormat>Экран (4:3)</PresentationFormat>
  <Paragraphs>84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Количество информации</vt:lpstr>
      <vt:lpstr>Подходы к определению информации:</vt:lpstr>
      <vt:lpstr>Единицы измерения информации</vt:lpstr>
      <vt:lpstr>Презентация PowerPoint</vt:lpstr>
      <vt:lpstr>Задача. Модем передает данные со скоростью 56 Кбит/сек. Передача текстового файла заняла 4,5 минуты. Определите, сколько страниц содержал переданный текст, если известно, что он был представлен в кодировке Unicode, а на одной странице – 3072 символа. </vt:lpstr>
      <vt:lpstr>Презентация PowerPoint</vt:lpstr>
      <vt:lpstr>Презентация PowerPoint</vt:lpstr>
      <vt:lpstr>Содержательный подход. </vt:lpstr>
      <vt:lpstr>Содержательный подход. </vt:lpstr>
      <vt:lpstr>Содержательный подход. </vt:lpstr>
      <vt:lpstr>Алфавитный подход </vt:lpstr>
      <vt:lpstr>Алфавитный подход </vt:lpstr>
      <vt:lpstr>Алфавитный подход </vt:lpstr>
      <vt:lpstr>Алфавитный подход </vt:lpstr>
      <vt:lpstr>Варианты заданий:</vt:lpstr>
      <vt:lpstr>bolotovanv2013@yandex.ru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Количество информации</dc:title>
  <dc:creator>2_3_29</dc:creator>
  <cp:lastModifiedBy>bppk_учитель</cp:lastModifiedBy>
  <cp:revision>29</cp:revision>
  <dcterms:created xsi:type="dcterms:W3CDTF">2019-09-09T07:34:11Z</dcterms:created>
  <dcterms:modified xsi:type="dcterms:W3CDTF">2023-01-14T08:21:32Z</dcterms:modified>
</cp:coreProperties>
</file>