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D62F0-9EDC-47A7-9206-5BB17A8A09B5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06C5B-72FF-4039-8397-28D2A193A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32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85AD-0D20-4EC8-B0FE-F2258F1CA90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0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85AD-0D20-4EC8-B0FE-F2258F1CA90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06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85AD-0D20-4EC8-B0FE-F2258F1CA90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0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85AD-0D20-4EC8-B0FE-F2258F1CA90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0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85AD-0D20-4EC8-B0FE-F2258F1CA90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06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85AD-0D20-4EC8-B0FE-F2258F1CA90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06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85AD-0D20-4EC8-B0FE-F2258F1CA90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0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Классификация рынка программных продуктов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https://studfile.net/preview/7136970/page:22/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581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193022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Еще одним вариантом классификации множества программных продуктов является разделение на три самостоятельных класса рынка ПП</a:t>
            </a:r>
            <a:r>
              <a:rPr lang="ru-RU" sz="3600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420888"/>
            <a:ext cx="8503920" cy="4248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инструментальное программное обеспечение (средства разработки и развертывания) – предназначено для профессионального использования специалистами по проектированию разработке различных программных продуктов. Это – языки и среды программирования и проектирования; проблемно-ориентированные оболочки; системы управления базами данных.</a:t>
            </a:r>
          </a:p>
        </p:txBody>
      </p:sp>
    </p:spTree>
    <p:extLst>
      <p:ext uri="{BB962C8B-B14F-4D97-AF65-F5344CB8AC3E}">
        <p14:creationId xmlns:p14="http://schemas.microsoft.com/office/powerpoint/2010/main" val="1087827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193022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Учитывая то, что малый бизнес выходит на рынок с прикладными ПП, </a:t>
            </a:r>
            <a:r>
              <a:rPr lang="ru-RU" sz="3600" dirty="0" smtClean="0"/>
              <a:t>существует ещё </a:t>
            </a:r>
            <a:r>
              <a:rPr lang="ru-RU" sz="3600" dirty="0"/>
              <a:t>один из возможных вариантов классификация этого сегмента </a:t>
            </a:r>
            <a:r>
              <a:rPr lang="ru-RU" sz="3600" dirty="0" smtClean="0"/>
              <a:t>рынка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47103"/>
            <a:ext cx="4464496" cy="4683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251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рынка прикладных 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Пользовательские программные продукты – ориентированы на потребительский рынок, к ним можно отнести игровые, развлекательные, обучающие ПП, компьютерные тренажеры, индивидуальные офисные ПП, программные приложения доступа к Интернет-сервисам.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817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рынка прикладных 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Программные </a:t>
            </a:r>
            <a:r>
              <a:rPr lang="ru-RU" sz="2400" dirty="0"/>
              <a:t>продукты для управления ресурсами предприятия позволяют автоматизировать и оптимизировать бизнес-процессы компании. </a:t>
            </a:r>
            <a:r>
              <a:rPr lang="ru-RU" sz="2400" dirty="0" smtClean="0"/>
              <a:t>К </a:t>
            </a:r>
            <a:r>
              <a:rPr lang="ru-RU" sz="2400" dirty="0"/>
              <a:t>ним относятся: </a:t>
            </a:r>
            <a:endParaRPr lang="ru-RU" sz="2400" dirty="0" smtClean="0"/>
          </a:p>
          <a:p>
            <a:r>
              <a:rPr lang="ru-RU" sz="2400" dirty="0" smtClean="0"/>
              <a:t>финансово-бухгалтерские </a:t>
            </a:r>
            <a:r>
              <a:rPr lang="ru-RU" sz="2400" dirty="0"/>
              <a:t>приложения; </a:t>
            </a:r>
            <a:endParaRPr lang="ru-RU" sz="2400" dirty="0" smtClean="0"/>
          </a:p>
          <a:p>
            <a:r>
              <a:rPr lang="ru-RU" sz="2400" dirty="0" smtClean="0"/>
              <a:t>приложения </a:t>
            </a:r>
            <a:r>
              <a:rPr lang="ru-RU" sz="2400" dirty="0"/>
              <a:t>для управления персоналом; </a:t>
            </a:r>
            <a:endParaRPr lang="ru-RU" sz="2400" dirty="0" smtClean="0"/>
          </a:p>
          <a:p>
            <a:r>
              <a:rPr lang="ru-RU" sz="2400" dirty="0" smtClean="0"/>
              <a:t>приложения </a:t>
            </a:r>
            <a:r>
              <a:rPr lang="ru-RU" sz="2400" dirty="0"/>
              <a:t>связанные с планированием и контролем выполнения основных и вспомогательных и производственных операций, </a:t>
            </a:r>
            <a:endParaRPr lang="ru-RU" sz="2400" dirty="0" smtClean="0"/>
          </a:p>
          <a:p>
            <a:r>
              <a:rPr lang="ru-RU" sz="2400" dirty="0" smtClean="0"/>
              <a:t>приложения </a:t>
            </a:r>
            <a:r>
              <a:rPr lang="ru-RU" sz="2400" dirty="0"/>
              <a:t>для управления закупками и запасами материальных ресурсов; </a:t>
            </a:r>
            <a:endParaRPr lang="ru-RU" sz="2400" dirty="0" smtClean="0"/>
          </a:p>
          <a:p>
            <a:r>
              <a:rPr lang="ru-RU" sz="2400" dirty="0" smtClean="0"/>
              <a:t>приложения </a:t>
            </a:r>
            <a:r>
              <a:rPr lang="ru-RU" sz="2400" dirty="0"/>
              <a:t>по управлению проектами и портфелями </a:t>
            </a:r>
            <a:r>
              <a:rPr lang="ru-RU" sz="2400" dirty="0" smtClean="0"/>
              <a:t>проектов;</a:t>
            </a:r>
          </a:p>
          <a:p>
            <a:r>
              <a:rPr lang="ru-RU" sz="2400" dirty="0" smtClean="0"/>
              <a:t>приложения </a:t>
            </a:r>
            <a:r>
              <a:rPr lang="ru-RU" sz="2400" dirty="0"/>
              <a:t>для управления основными и оборотными фондами предприятия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6458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рынка прикладных 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Программные продукты поддержки </a:t>
            </a:r>
            <a:r>
              <a:rPr lang="ru-RU" sz="2400" dirty="0" smtClean="0"/>
              <a:t>инженерных </a:t>
            </a:r>
            <a:r>
              <a:rPr lang="ru-RU" sz="2400" dirty="0"/>
              <a:t>расчетов, диагностики, проектирования и конструирования. К этому классу ПП можно отнести:</a:t>
            </a:r>
          </a:p>
          <a:p>
            <a:r>
              <a:rPr lang="ru-RU" sz="2400" dirty="0" smtClean="0"/>
              <a:t>проектирование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моделирование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оформление </a:t>
            </a:r>
            <a:r>
              <a:rPr lang="ru-RU" sz="2400" dirty="0"/>
              <a:t>конструкторской документации;</a:t>
            </a:r>
          </a:p>
          <a:p>
            <a:r>
              <a:rPr lang="ru-RU" sz="2400" dirty="0" smtClean="0"/>
              <a:t>проектирование </a:t>
            </a:r>
            <a:r>
              <a:rPr lang="ru-RU" sz="2400" dirty="0"/>
              <a:t>технических процессов;</a:t>
            </a:r>
          </a:p>
          <a:p>
            <a:r>
              <a:rPr lang="ru-RU" sz="2400" dirty="0" smtClean="0"/>
              <a:t>оформление </a:t>
            </a:r>
            <a:r>
              <a:rPr lang="ru-RU" sz="2400" dirty="0"/>
              <a:t>технологической и сопроводительной документации;</a:t>
            </a:r>
          </a:p>
          <a:p>
            <a:r>
              <a:rPr lang="ru-RU" sz="2400" dirty="0" smtClean="0"/>
              <a:t>управление </a:t>
            </a:r>
            <a:r>
              <a:rPr lang="ru-RU" sz="2400" dirty="0"/>
              <a:t>проектами и др.</a:t>
            </a:r>
          </a:p>
          <a:p>
            <a:pPr marL="0" indent="0">
              <a:buNone/>
            </a:pPr>
            <a:r>
              <a:rPr lang="ru-RU" sz="2400" dirty="0" smtClean="0"/>
              <a:t>Данный </a:t>
            </a:r>
            <a:r>
              <a:rPr lang="ru-RU" sz="2400" dirty="0"/>
              <a:t>рынок включает MCAD-, MCAM-, MCAE-, PIM-, EDA- и AEC-приложения. К данной группе можно отнести так </a:t>
            </a:r>
            <a:r>
              <a:rPr lang="ru-RU" sz="2400" dirty="0" smtClean="0"/>
              <a:t>же геоинформационные </a:t>
            </a:r>
            <a:r>
              <a:rPr lang="ru-RU" sz="2400" dirty="0"/>
              <a:t>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2970883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рынка прикладных 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Системы управления взаимоотношениями с клиентами и партнерами это корпоративные информационные системы, предназначенные для улучшения обслуживания клиентов путем сохранения информации о них и истории взаимоотношений с ними, установления и улучшения бизнес-процедур на основе сохраненной информации и последующей оценки их эффективности. К такому типу ПП относятся:</a:t>
            </a:r>
          </a:p>
          <a:p>
            <a:pPr>
              <a:spcBef>
                <a:spcPts val="0"/>
              </a:spcBef>
            </a:pPr>
            <a:r>
              <a:rPr lang="ru-RU" sz="2600" dirty="0" smtClean="0"/>
              <a:t>приложения </a:t>
            </a:r>
            <a:r>
              <a:rPr lang="ru-RU" sz="2600" dirty="0"/>
              <a:t>для автоматизации торговли;</a:t>
            </a:r>
          </a:p>
          <a:p>
            <a:pPr>
              <a:spcBef>
                <a:spcPts val="0"/>
              </a:spcBef>
            </a:pPr>
            <a:r>
              <a:rPr lang="ru-RU" sz="2600" dirty="0" smtClean="0"/>
              <a:t>приложения </a:t>
            </a:r>
            <a:r>
              <a:rPr lang="ru-RU" sz="2600" dirty="0"/>
              <a:t>для автоматизации маркетинга;</a:t>
            </a:r>
          </a:p>
          <a:p>
            <a:pPr>
              <a:spcBef>
                <a:spcPts val="0"/>
              </a:spcBef>
            </a:pPr>
            <a:r>
              <a:rPr lang="ru-RU" sz="2600" dirty="0" smtClean="0"/>
              <a:t>приложения </a:t>
            </a:r>
            <a:r>
              <a:rPr lang="ru-RU" sz="2600" dirty="0"/>
              <a:t>для автоматизации службы работы с клиентами;</a:t>
            </a:r>
          </a:p>
          <a:p>
            <a:pPr>
              <a:spcBef>
                <a:spcPts val="0"/>
              </a:spcBef>
            </a:pPr>
            <a:r>
              <a:rPr lang="ru-RU" sz="2600" dirty="0" smtClean="0"/>
              <a:t>приложения </a:t>
            </a:r>
            <a:r>
              <a:rPr lang="ru-RU" sz="2600" dirty="0"/>
              <a:t>для контакт-центров;</a:t>
            </a:r>
          </a:p>
          <a:p>
            <a:pPr>
              <a:spcBef>
                <a:spcPts val="0"/>
              </a:spcBef>
            </a:pPr>
            <a:r>
              <a:rPr lang="ru-RU" sz="2600" dirty="0" smtClean="0"/>
              <a:t>приложения </a:t>
            </a:r>
            <a:r>
              <a:rPr lang="ru-RU" sz="2600" dirty="0"/>
              <a:t>для CRM-аналитики.</a:t>
            </a:r>
          </a:p>
        </p:txBody>
      </p:sp>
    </p:spTree>
    <p:extLst>
      <p:ext uri="{BB962C8B-B14F-4D97-AF65-F5344CB8AC3E}">
        <p14:creationId xmlns:p14="http://schemas.microsoft.com/office/powerpoint/2010/main" val="4150492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рынка прикладных 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/>
              <a:t>Программные продукты разработки и поддержки </a:t>
            </a:r>
            <a:r>
              <a:rPr lang="ru-RU" sz="2600" dirty="0" err="1"/>
              <a:t>web</a:t>
            </a:r>
            <a:r>
              <a:rPr lang="ru-RU" sz="2600" dirty="0"/>
              <a:t>-технологий: </a:t>
            </a:r>
            <a:r>
              <a:rPr lang="ru-RU" sz="2600" dirty="0" err="1"/>
              <a:t>web</a:t>
            </a:r>
            <a:r>
              <a:rPr lang="ru-RU" sz="2600" dirty="0"/>
              <a:t>-сайты и корпоративные </a:t>
            </a:r>
            <a:r>
              <a:rPr lang="ru-RU" sz="2600" dirty="0" smtClean="0"/>
              <a:t>порталы;</a:t>
            </a:r>
          </a:p>
          <a:p>
            <a:r>
              <a:rPr lang="ru-RU" sz="2600" dirty="0" smtClean="0"/>
              <a:t>ПП </a:t>
            </a:r>
            <a:r>
              <a:rPr lang="ru-RU" sz="2600" dirty="0"/>
              <a:t>организации доступа к различным </a:t>
            </a:r>
            <a:r>
              <a:rPr lang="ru-RU" sz="2600" dirty="0" err="1" smtClean="0"/>
              <a:t>web</a:t>
            </a:r>
            <a:r>
              <a:rPr lang="ru-RU" sz="2600" dirty="0" smtClean="0"/>
              <a:t>-сервисам;</a:t>
            </a:r>
          </a:p>
          <a:p>
            <a:r>
              <a:rPr lang="ru-RU" sz="2600" dirty="0" smtClean="0"/>
              <a:t>ПП </a:t>
            </a:r>
            <a:r>
              <a:rPr lang="ru-RU" sz="2600" dirty="0"/>
              <a:t>для создания мультимедийных продуктов и средств доступа к ним и т.д.</a:t>
            </a:r>
          </a:p>
          <a:p>
            <a:pPr marL="0" indent="0">
              <a:buNone/>
            </a:pPr>
            <a:r>
              <a:rPr lang="ru-RU" sz="2600" dirty="0" smtClean="0"/>
              <a:t>Программные </a:t>
            </a:r>
            <a:r>
              <a:rPr lang="ru-RU" sz="2600" dirty="0"/>
              <a:t>продукты поддержки научных исследований: системы математического </a:t>
            </a:r>
            <a:r>
              <a:rPr lang="ru-RU" sz="2600" dirty="0" smtClean="0"/>
              <a:t>моделирования;</a:t>
            </a:r>
          </a:p>
          <a:p>
            <a:r>
              <a:rPr lang="ru-RU" sz="2600" dirty="0" smtClean="0"/>
              <a:t>статистического анализа;</a:t>
            </a:r>
          </a:p>
          <a:p>
            <a:r>
              <a:rPr lang="ru-RU" sz="2600" dirty="0" smtClean="0"/>
              <a:t>поддержки </a:t>
            </a:r>
            <a:r>
              <a:rPr lang="ru-RU" sz="2600" dirty="0"/>
              <a:t>принятий </a:t>
            </a:r>
            <a:r>
              <a:rPr lang="ru-RU" sz="2600" dirty="0" smtClean="0"/>
              <a:t>решений;</a:t>
            </a:r>
          </a:p>
          <a:p>
            <a:r>
              <a:rPr lang="ru-RU" sz="2600" dirty="0" smtClean="0"/>
              <a:t>экспертные </a:t>
            </a:r>
            <a:r>
              <a:rPr lang="ru-RU" sz="2600" dirty="0"/>
              <a:t>системы и системы искусственного интеллекта и т. д.</a:t>
            </a:r>
          </a:p>
        </p:txBody>
      </p:sp>
    </p:spTree>
    <p:extLst>
      <p:ext uri="{BB962C8B-B14F-4D97-AF65-F5344CB8AC3E}">
        <p14:creationId xmlns:p14="http://schemas.microsoft.com/office/powerpoint/2010/main" val="306857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Любая компания-разработчик при выводе своего ПП на рынок должна представлять, в каком сегменте рынка она предполагает работать, кто является ее основными конкурентами. В этом случае необходимо условно разбить весь рынок ПП на несколько сегментов. </a:t>
            </a:r>
          </a:p>
        </p:txBody>
      </p:sp>
    </p:spTree>
    <p:extLst>
      <p:ext uri="{BB962C8B-B14F-4D97-AF65-F5344CB8AC3E}">
        <p14:creationId xmlns:p14="http://schemas.microsoft.com/office/powerpoint/2010/main" val="162809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ПП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838" y="1340768"/>
            <a:ext cx="799829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33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зависимости </a:t>
            </a:r>
            <a:r>
              <a:rPr lang="ru-RU" dirty="0"/>
              <a:t>от того, для кого разрабатывается ПП – для конкретного заказчика или всего ИТ-рынка, </a:t>
            </a:r>
            <a:r>
              <a:rPr lang="ru-RU" dirty="0" smtClean="0"/>
              <a:t>выделяют:</a:t>
            </a:r>
          </a:p>
          <a:p>
            <a:r>
              <a:rPr lang="ru-RU" dirty="0"/>
              <a:t>тиражные (коробочные) программные продукты – коммерческие программные продукты специального и широкого </a:t>
            </a:r>
            <a:r>
              <a:rPr lang="ru-RU" dirty="0" smtClean="0"/>
              <a:t>применения.</a:t>
            </a:r>
          </a:p>
          <a:p>
            <a:r>
              <a:rPr lang="ru-RU" dirty="0" smtClean="0"/>
              <a:t>заказные </a:t>
            </a:r>
            <a:r>
              <a:rPr lang="ru-RU" dirty="0"/>
              <a:t>(внутрифирменные) программные продукты – разрабатываются под информационную поддержку управления конкретного бизнес-процесса, либо адаптируются под требования этих бизнес-процессов.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133487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ПП: </a:t>
            </a:r>
            <a:r>
              <a:rPr lang="ru-RU" dirty="0"/>
              <a:t>Внутрифирменные ПП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50392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разрабатываются</a:t>
            </a:r>
            <a:r>
              <a:rPr lang="ru-RU" dirty="0"/>
              <a:t>, как правило, по специальным заказам собственными или сторонними программистами. Именно к данной группе программных продуктов относится часто используемый в последнее время термин «заказное ПО».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821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ПП: </a:t>
            </a:r>
            <a:r>
              <a:rPr lang="ru-RU" dirty="0"/>
              <a:t>Коммерческие </a:t>
            </a:r>
            <a:r>
              <a:rPr lang="ru-RU" dirty="0" smtClean="0"/>
              <a:t>продукты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50392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специального </a:t>
            </a:r>
            <a:r>
              <a:rPr lang="ru-RU" dirty="0"/>
              <a:t>применения предназначены для использования ограниченным кругом пользователей в определенных предметных областях (издательские системы, научные пакеты и пр.).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03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ПП: </a:t>
            </a:r>
            <a:r>
              <a:rPr lang="ru-RU" dirty="0"/>
              <a:t>Коммерческие </a:t>
            </a:r>
            <a:r>
              <a:rPr lang="ru-RU" dirty="0" smtClean="0"/>
              <a:t>продукты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Принципиальным отличием между программными продуктами двух последних групп является способ их распространения: ПП широкого применения изначально ориентировано на использование разветвленной сетью потребителей, и в этом плане его можно охарактеризовать как «коробочное» ПО. Специальные ПП распространяется, прежде всего, самими разработчиками, и только самые лучшие его образцы – через фирм-посредников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53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1930226"/>
          </a:xfrm>
        </p:spPr>
        <p:txBody>
          <a:bodyPr>
            <a:normAutofit/>
          </a:bodyPr>
          <a:lstStyle/>
          <a:p>
            <a:r>
              <a:rPr lang="ru-RU" sz="3600" dirty="0"/>
              <a:t>Еще </a:t>
            </a:r>
            <a:r>
              <a:rPr lang="ru-RU" sz="3600" dirty="0" smtClean="0"/>
              <a:t>один вариант  </a:t>
            </a:r>
            <a:r>
              <a:rPr lang="ru-RU" sz="3600" dirty="0"/>
              <a:t>классификации множества программных продуктов </a:t>
            </a:r>
            <a:r>
              <a:rPr lang="ru-RU" sz="3600" dirty="0" smtClean="0"/>
              <a:t>на </a:t>
            </a:r>
            <a:r>
              <a:rPr lang="ru-RU" sz="3600" dirty="0"/>
              <a:t>три самостоятельных класса рынка ПП</a:t>
            </a:r>
            <a:r>
              <a:rPr lang="ru-RU" sz="3600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420888"/>
            <a:ext cx="850392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прикладное программное обеспечение — программный продукт для индивидуальных пользователей, включая программы для развлечений, образования и обработки данных, автоматизации различных бизнес-процессов в экономике, коммерции, бизнесе, индустрии и т. 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369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193022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Еще одним вариантом классификации множества программных продуктов является разделение на три самостоятельных класса рынка ПП</a:t>
            </a:r>
            <a:r>
              <a:rPr lang="ru-RU" sz="3600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204864"/>
            <a:ext cx="8503920" cy="44644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общесистемное программное обеспечение – это комплекс программ, которые обеспечивают эффективное управление компонентами вычислительной системы. В отличие от прикладного программного обеспечения, системное не решает конкретные прикладные задачи, а лишь обеспечивает работу других программ, управляет аппаратными ресурсами вычислительной системы и т.д. К общесистемному ПО обычно относят: операционные системы; сервисные программные средства, включая программные средства защиты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4106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769</Words>
  <Application>Microsoft Office PowerPoint</Application>
  <PresentationFormat>Экран (4:3)</PresentationFormat>
  <Paragraphs>63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Классификация рынка программных продуктов</vt:lpstr>
      <vt:lpstr>Классификация ПП</vt:lpstr>
      <vt:lpstr>Классификация ПП</vt:lpstr>
      <vt:lpstr>Классификация ПП</vt:lpstr>
      <vt:lpstr>Классификация ПП: Внутрифирменные ПП </vt:lpstr>
      <vt:lpstr>Классификация ПП: Коммерческие продукты</vt:lpstr>
      <vt:lpstr>Классификация ПП: Коммерческие продукты</vt:lpstr>
      <vt:lpstr>Еще один вариант  классификации множества программных продуктов на три самостоятельных класса рынка ПП:</vt:lpstr>
      <vt:lpstr>Еще одним вариантом классификации множества программных продуктов является разделение на три самостоятельных класса рынка ПП:</vt:lpstr>
      <vt:lpstr>Еще одним вариантом классификации множества программных продуктов является разделение на три самостоятельных класса рынка ПП:</vt:lpstr>
      <vt:lpstr>Учитывая то, что малый бизнес выходит на рынок с прикладными ПП, существует ещё один из возможных вариантов классификация этого сегмента рынка</vt:lpstr>
      <vt:lpstr>Классификация рынка прикладных ПП</vt:lpstr>
      <vt:lpstr>Классификация рынка прикладных ПП</vt:lpstr>
      <vt:lpstr>Классификация рынка прикладных ПП</vt:lpstr>
      <vt:lpstr>Классификация рынка прикладных ПП</vt:lpstr>
      <vt:lpstr>Классификация рынка прикладных ПП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рынка программных продуктов</dc:title>
  <dc:creator>bppk_учитель</dc:creator>
  <cp:lastModifiedBy>bppk_учитель</cp:lastModifiedBy>
  <cp:revision>5</cp:revision>
  <dcterms:created xsi:type="dcterms:W3CDTF">2022-09-29T11:48:52Z</dcterms:created>
  <dcterms:modified xsi:type="dcterms:W3CDTF">2022-09-29T12:36:48Z</dcterms:modified>
</cp:coreProperties>
</file>