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8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8C20E-092E-41CE-BC4A-5BF1C0183B1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98B97-9991-44CB-B2ED-F6C080F7B9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Функциональное тестирование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разбиения по эквивалентности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12592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5600" dirty="0">
                <a:latin typeface="Arial" pitchFamily="34" charset="0"/>
                <a:cs typeface="Arial" pitchFamily="34" charset="0"/>
              </a:rPr>
              <a:t>4.	Если условие ввода задает булево значение, например </a:t>
            </a:r>
            <a:r>
              <a:rPr lang="en-US" sz="5600" dirty="0">
                <a:latin typeface="Arial" pitchFamily="34" charset="0"/>
                <a:cs typeface="Arial" pitchFamily="34" charset="0"/>
              </a:rPr>
              <a:t>true</a:t>
            </a:r>
            <a:r>
              <a:rPr lang="ru-RU" sz="5600" dirty="0">
                <a:latin typeface="Arial" pitchFamily="34" charset="0"/>
                <a:cs typeface="Arial" pitchFamily="34" charset="0"/>
              </a:rPr>
              <a:t>, то определяются один допустимый и один недопустимый класс эквивалентности:</a:t>
            </a:r>
          </a:p>
          <a:p>
            <a:pPr>
              <a:buNone/>
            </a:pPr>
            <a:r>
              <a:rPr lang="en-US" sz="5600" dirty="0">
                <a:latin typeface="Arial" pitchFamily="34" charset="0"/>
                <a:cs typeface="Arial" pitchFamily="34" charset="0"/>
              </a:rPr>
              <a:t>Class={true};</a:t>
            </a:r>
            <a:endParaRPr lang="ru-RU" sz="5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5600" dirty="0">
                <a:latin typeface="Arial" pitchFamily="34" charset="0"/>
                <a:cs typeface="Arial" pitchFamily="34" charset="0"/>
              </a:rPr>
              <a:t>Class={false}.</a:t>
            </a:r>
            <a:endParaRPr lang="ru-RU" sz="56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0112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анализа граничных значений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Как правило, большая часть ошибок происходит на границах области ввода, а не в центре. Анализ граничных значений заключается в получении тестовых вариантов, которые анализируют граничные значения. Данный </a:t>
            </a:r>
            <a:r>
              <a:rPr lang="ru-RU">
                <a:latin typeface="Arial" pitchFamily="34" charset="0"/>
                <a:cs typeface="Arial" pitchFamily="34" charset="0"/>
              </a:rPr>
              <a:t>способ тестирования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дополняет способ разбиения по эквивалентности.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Основные отличия анализа граничных значений от разбиения по эквивалентности:</a:t>
            </a:r>
          </a:p>
          <a:p>
            <a:pPr lvl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1) тестовые варианты создаются для проверки только ребер классов эквивалентности;</a:t>
            </a:r>
          </a:p>
          <a:p>
            <a:pPr lvl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2) при создании тестовых вариантов учитывают не только условия ввода, но и область вывода.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0112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анализа граничных значений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Правила анализа граничных значений.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1.   Если условие ввода задает диапазон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...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, то тестовые варианты должны быть построены: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для значений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для значений чуть левее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и чуть правее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m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на числовой оси.</a:t>
            </a:r>
            <a:br>
              <a:rPr lang="ru-RU" sz="3400" dirty="0">
                <a:latin typeface="Arial" pitchFamily="34" charset="0"/>
                <a:cs typeface="Arial" pitchFamily="34" charset="0"/>
              </a:rPr>
            </a:br>
            <a:r>
              <a:rPr lang="ru-RU" sz="3400" dirty="0">
                <a:latin typeface="Arial" pitchFamily="34" charset="0"/>
                <a:cs typeface="Arial" pitchFamily="34" charset="0"/>
              </a:rPr>
              <a:t>Например, если задан входной </a:t>
            </a:r>
            <a:r>
              <a:rPr lang="ru-RU" sz="3400" dirty="0" err="1">
                <a:latin typeface="Arial" pitchFamily="34" charset="0"/>
                <a:cs typeface="Arial" pitchFamily="34" charset="0"/>
              </a:rPr>
              <a:t>дапазон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 -1,0... +1,0, то создаются тесты для значений -1,0, +1,0, -1,001, +1,001.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/>
            </a:r>
            <a:br>
              <a:rPr lang="ru-RU" sz="3400" dirty="0">
                <a:latin typeface="Arial" pitchFamily="34" charset="0"/>
                <a:cs typeface="Arial" pitchFamily="34" charset="0"/>
              </a:rPr>
            </a:br>
            <a:r>
              <a:rPr lang="ru-RU" sz="3400" dirty="0">
                <a:latin typeface="Arial" pitchFamily="34" charset="0"/>
                <a:cs typeface="Arial" pitchFamily="34" charset="0"/>
              </a:rPr>
              <a:t>2.	Если условие ввода задает дискретное множество значений, то создаются тес­товые варианты: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для проверки минимального и максимального из значений;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для значений чуть меньше минимума и чуть больше максимума.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Так, если входной файл может содержать от 1 до 255 записей, то создаются те­сты для 0, 1, 255, 256 записей.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0112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анализа граничных значений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3.	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Правила 1 и 2 применяются к условиям области вывода.</a:t>
            </a:r>
          </a:p>
          <a:p>
            <a:pPr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Например, когда в программе требуется выводить таблицу значений. Количество строк и столбцов в таблице меняется. Задается тестовый вариант для минимального вывода (по объему таблицы), а также тестовый вариант для максимального вывода (по объему таблицы).</a:t>
            </a:r>
          </a:p>
          <a:p>
            <a:pPr lvl="0"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4.      Если внутренние структуры данных программы имеют предписанные границы, то разрабатываются тестовые варианты, проверяющие эти структуры на их границах.</a:t>
            </a:r>
          </a:p>
          <a:p>
            <a:pPr lvl="0">
              <a:buNone/>
            </a:pPr>
            <a:r>
              <a:rPr lang="ru-RU" sz="3400" dirty="0">
                <a:latin typeface="Arial" pitchFamily="34" charset="0"/>
                <a:cs typeface="Arial" pitchFamily="34" charset="0"/>
              </a:rPr>
              <a:t>5.      Если входные или выходные данные программы являются упорядоченными множествами (например, последовательным файлом, линейным списком, таблицей), то надо тестировать обработку первого и последнего элементов этих множеств.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Понятия тестирования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dirty="0"/>
              <a:t>Тест </a:t>
            </a:r>
            <a:r>
              <a:rPr lang="ru-RU" dirty="0"/>
              <a:t>— это набор контрольных входных данных совместно с ожидаемыми результатами. </a:t>
            </a:r>
          </a:p>
          <a:p>
            <a:pPr>
              <a:buNone/>
            </a:pPr>
            <a:r>
              <a:rPr lang="ru-RU" dirty="0"/>
              <a:t>Используются два вида тестов:</a:t>
            </a:r>
          </a:p>
          <a:p>
            <a:pPr lvl="0">
              <a:buNone/>
            </a:pPr>
            <a:r>
              <a:rPr lang="ru-RU" dirty="0"/>
              <a:t>•  </a:t>
            </a:r>
            <a:r>
              <a:rPr lang="ru-RU" b="1" i="1" dirty="0"/>
              <a:t>функциональные </a:t>
            </a:r>
            <a:r>
              <a:rPr lang="ru-RU" b="1" dirty="0"/>
              <a:t>тесты составляются исходя из спецификации программы;</a:t>
            </a:r>
          </a:p>
          <a:p>
            <a:pPr lvl="0">
              <a:buNone/>
            </a:pPr>
            <a:r>
              <a:rPr lang="ru-RU" dirty="0"/>
              <a:t>•  </a:t>
            </a:r>
            <a:r>
              <a:rPr lang="ru-RU" i="1" dirty="0"/>
              <a:t>структурные </a:t>
            </a:r>
            <a:r>
              <a:rPr lang="ru-RU" dirty="0"/>
              <a:t>тесты  составляются  исходя  из  текста  программы.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6874" cy="796908"/>
          </a:xfrm>
        </p:spPr>
        <p:txBody>
          <a:bodyPr>
            <a:normAutofit/>
          </a:bodyPr>
          <a:lstStyle/>
          <a:p>
            <a:r>
              <a:rPr lang="ru-RU" sz="3600" b="1" dirty="0"/>
              <a:t>Виды критериев и их функциональность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556484"/>
              </p:ext>
            </p:extLst>
          </p:nvPr>
        </p:nvGraphicFramePr>
        <p:xfrm>
          <a:off x="0" y="1317584"/>
          <a:ext cx="9144000" cy="554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3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51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0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Вид критерия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Функциональность тестов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062">
                <a:tc gridSpan="3">
                  <a:txBody>
                    <a:bodyPr/>
                    <a:lstStyle/>
                    <a:p>
                      <a:pPr marL="831850" algn="ctr">
                        <a:spcAft>
                          <a:spcPts val="0"/>
                        </a:spcAft>
                      </a:pPr>
                      <a:r>
                        <a:rPr lang="ru-RU" sz="2800" i="1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Функциональные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5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Тестирование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классов входных данных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350" indent="-635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Содержать представителей всех клас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сов входных или выходных классов </a:t>
                      </a:r>
                      <a:r>
                        <a:rPr lang="ru-RU" sz="28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точки на границах классов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75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Тестирование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классов выходных данных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00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Тестирование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функций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8895">
                        <a:spcAft>
                          <a:spcPts val="0"/>
                        </a:spcAft>
                      </a:pPr>
                      <a:r>
                        <a:rPr lang="ru-RU" sz="28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Каждая функция внешнего интер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фейса должна быть</a:t>
                      </a:r>
                      <a:r>
                        <a:rPr lang="ru-RU" sz="2800" spc="5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проверена1раз </a:t>
                      </a:r>
                      <a:r>
                        <a:rPr lang="ru-RU" sz="28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более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725470"/>
          </a:xfrm>
        </p:spPr>
        <p:txBody>
          <a:bodyPr>
            <a:normAutofit/>
          </a:bodyPr>
          <a:lstStyle/>
          <a:p>
            <a:r>
              <a:rPr lang="ru-RU" sz="3600" b="1" dirty="0"/>
              <a:t>Виды критериев и их функциональность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1" y="1571612"/>
          <a:ext cx="8643998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2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15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80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Вид критерия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Функциональность тестов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905510" algn="ctr">
                        <a:spcAft>
                          <a:spcPts val="0"/>
                        </a:spcAft>
                      </a:pPr>
                      <a:r>
                        <a:rPr lang="ru-RU" sz="2400" i="1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Структурные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Тестирование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команд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2070" indent="6350">
                        <a:spcAft>
                          <a:spcPts val="0"/>
                        </a:spcAft>
                      </a:pPr>
                      <a:r>
                        <a:rPr lang="ru-RU" sz="2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Каждая команда (оператор) должна </a:t>
                      </a: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быть выполнена 1 раз и более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Критерий С1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— тестирование ветвей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6350">
                        <a:spcAft>
                          <a:spcPts val="0"/>
                        </a:spcAft>
                      </a:pPr>
                      <a:r>
                        <a:rPr lang="ru-RU" sz="2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Каждая ветвь должна быть выполне</a:t>
                      </a: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1 раз и более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Критерий С2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— тестирование путей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ru-RU" sz="2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Каждый путь в графе программы </a:t>
                      </a:r>
                      <a:r>
                        <a:rPr lang="ru-RU" sz="2400" spc="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должен быть выполнен 1 раз и более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разбиения по эквивалентности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Разбиение по эквивалентности — самый популярный способ тестирования «черного ящика», или функционального тестирования.</a:t>
            </a:r>
          </a:p>
          <a:p>
            <a:pPr>
              <a:buNone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В этом способе входная область данных программы делится на классы эквивалент­ности. Для каждого класса эквивалентности разрабатывается один тестовый вариант</a:t>
            </a:r>
          </a:p>
          <a:p>
            <a:pPr>
              <a:buNone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Правила формирования классов эквивалентности.</a:t>
            </a:r>
          </a:p>
          <a:p>
            <a:pPr>
              <a:buNone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1.  Если условие ввода задает диапазон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...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, то определяются один допустимый и два недопустимых класса эквивалентности: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={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.. .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} — допустимый класс эквивалентности;</a:t>
            </a:r>
          </a:p>
          <a:p>
            <a:pPr>
              <a:buNone/>
            </a:pPr>
            <a:r>
              <a:rPr lang="en-US" sz="6000" dirty="0" err="1">
                <a:latin typeface="Arial" pitchFamily="34" charset="0"/>
                <a:cs typeface="Arial" pitchFamily="34" charset="0"/>
              </a:rPr>
              <a:t>Classl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={для любого х: </a:t>
            </a:r>
            <a:r>
              <a:rPr lang="ru-RU" sz="6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&lt;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} — первый недопустимый класс эквива­лентности;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2={для любого у: у &gt;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) — второй недопустимый класс эквива­лентности.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218258"/>
          </a:xfrm>
        </p:spPr>
        <p:txBody>
          <a:bodyPr>
            <a:normAutofit/>
          </a:bodyPr>
          <a:lstStyle/>
          <a:p>
            <a:r>
              <a:rPr lang="ru-RU" dirty="0" smtClean="0"/>
              <a:t>Сформировать входные данные для тестов, когда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условие ввода задает диапазон </a:t>
            </a:r>
            <a:r>
              <a:rPr lang="en-US" dirty="0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...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507390"/>
              </p:ext>
            </p:extLst>
          </p:nvPr>
        </p:nvGraphicFramePr>
        <p:xfrm>
          <a:off x="501162" y="2781300"/>
          <a:ext cx="818563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989">
                  <a:extLst>
                    <a:ext uri="{9D8B030D-6E8A-4147-A177-3AD203B41FA5}">
                      <a16:colId xmlns:a16="http://schemas.microsoft.com/office/drawing/2014/main" xmlns="" val="1659692192"/>
                    </a:ext>
                  </a:extLst>
                </a:gridCol>
                <a:gridCol w="4010907">
                  <a:extLst>
                    <a:ext uri="{9D8B030D-6E8A-4147-A177-3AD203B41FA5}">
                      <a16:colId xmlns:a16="http://schemas.microsoft.com/office/drawing/2014/main" xmlns="" val="871628602"/>
                    </a:ext>
                  </a:extLst>
                </a:gridCol>
                <a:gridCol w="2015742">
                  <a:extLst>
                    <a:ext uri="{9D8B030D-6E8A-4147-A177-3AD203B41FA5}">
                      <a16:colId xmlns:a16="http://schemas.microsoft.com/office/drawing/2014/main" xmlns="" val="1553472133"/>
                    </a:ext>
                  </a:extLst>
                </a:gridCol>
              </a:tblGrid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варианта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457120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154922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7746154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824814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9692913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834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27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Способ разбиения по эквивалентности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6436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600" dirty="0">
                <a:latin typeface="Arial" pitchFamily="34" charset="0"/>
                <a:cs typeface="Arial" pitchFamily="34" charset="0"/>
              </a:rPr>
              <a:t>2.	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Если условие ввода задает конкретное значение а, то определяется один допус­тимый и два недопустимых класса эквивалентности: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={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};</a:t>
            </a:r>
          </a:p>
          <a:p>
            <a:pPr>
              <a:buNone/>
            </a:pPr>
            <a:r>
              <a:rPr lang="en-US" sz="6000" dirty="0" err="1">
                <a:latin typeface="Arial" pitchFamily="34" charset="0"/>
                <a:cs typeface="Arial" pitchFamily="34" charset="0"/>
              </a:rPr>
              <a:t>Classl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={ для любого х: </a:t>
            </a:r>
            <a:r>
              <a:rPr lang="ru-RU" sz="6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 &lt; а);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2={ для любого у:у&gt; а}.</a:t>
            </a:r>
          </a:p>
          <a:p>
            <a:pPr>
              <a:buNone/>
            </a:pPr>
            <a:r>
              <a:rPr lang="ru-RU" sz="6000" dirty="0">
                <a:latin typeface="Arial" pitchFamily="34" charset="0"/>
                <a:cs typeface="Arial" pitchFamily="34" charset="0"/>
              </a:rPr>
              <a:t>3.	Если условие ввода задает множество значений {а,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, с}, то определяются один</a:t>
            </a:r>
            <a:br>
              <a:rPr lang="ru-RU" sz="6000" dirty="0">
                <a:latin typeface="Arial" pitchFamily="34" charset="0"/>
                <a:cs typeface="Arial" pitchFamily="34" charset="0"/>
              </a:rPr>
            </a:br>
            <a:r>
              <a:rPr lang="ru-RU" sz="6000" dirty="0">
                <a:latin typeface="Arial" pitchFamily="34" charset="0"/>
                <a:cs typeface="Arial" pitchFamily="34" charset="0"/>
              </a:rPr>
              <a:t>допустимый и один недопустимый класс эквивалентности: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={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, с};</a:t>
            </a:r>
          </a:p>
          <a:p>
            <a:pPr>
              <a:buNone/>
            </a:pPr>
            <a:r>
              <a:rPr lang="en-US" sz="6000" dirty="0">
                <a:latin typeface="Arial" pitchFamily="34" charset="0"/>
                <a:cs typeface="Arial" pitchFamily="34" charset="0"/>
              </a:rPr>
              <a:t>Class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1={ для любого х: (</a:t>
            </a:r>
            <a:r>
              <a:rPr lang="ru-RU" sz="6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 &lt;&gt; а)&amp;(</a:t>
            </a:r>
            <a:r>
              <a:rPr lang="ru-RU" sz="6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 &lt;&gt;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)&amp;(</a:t>
            </a:r>
            <a:r>
              <a:rPr lang="ru-RU" sz="6000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6000" dirty="0">
                <a:latin typeface="Arial" pitchFamily="34" charset="0"/>
                <a:cs typeface="Arial" pitchFamily="34" charset="0"/>
              </a:rPr>
              <a:t> &lt;&gt; с)}.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218258"/>
          </a:xfrm>
        </p:spPr>
        <p:txBody>
          <a:bodyPr>
            <a:normAutofit/>
          </a:bodyPr>
          <a:lstStyle/>
          <a:p>
            <a:r>
              <a:rPr lang="ru-RU" dirty="0" smtClean="0"/>
              <a:t>Сформировать входные данные для тестов, когда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условие ввода задает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конкретное значение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242675"/>
              </p:ext>
            </p:extLst>
          </p:nvPr>
        </p:nvGraphicFramePr>
        <p:xfrm>
          <a:off x="2267744" y="2780928"/>
          <a:ext cx="4174731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989">
                  <a:extLst>
                    <a:ext uri="{9D8B030D-6E8A-4147-A177-3AD203B41FA5}">
                      <a16:colId xmlns:a16="http://schemas.microsoft.com/office/drawing/2014/main" xmlns="" val="1659692192"/>
                    </a:ext>
                  </a:extLst>
                </a:gridCol>
                <a:gridCol w="2015742">
                  <a:extLst>
                    <a:ext uri="{9D8B030D-6E8A-4147-A177-3AD203B41FA5}">
                      <a16:colId xmlns:a16="http://schemas.microsoft.com/office/drawing/2014/main" xmlns="" val="1553472133"/>
                    </a:ext>
                  </a:extLst>
                </a:gridCol>
              </a:tblGrid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варианта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457120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154922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7746154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824814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9692913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834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21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2182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Сформировать входные данные для тестов, когда </a:t>
            </a:r>
            <a:r>
              <a:rPr lang="ru-RU" dirty="0">
                <a:latin typeface="Arial" pitchFamily="34" charset="0"/>
                <a:cs typeface="Arial" pitchFamily="34" charset="0"/>
              </a:rPr>
              <a:t>условие ввода задает множество значений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a,b,c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884119"/>
              </p:ext>
            </p:extLst>
          </p:nvPr>
        </p:nvGraphicFramePr>
        <p:xfrm>
          <a:off x="2483768" y="2459841"/>
          <a:ext cx="417473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338">
                  <a:extLst>
                    <a:ext uri="{9D8B030D-6E8A-4147-A177-3AD203B41FA5}">
                      <a16:colId xmlns:a16="http://schemas.microsoft.com/office/drawing/2014/main" xmlns="" val="1659692192"/>
                    </a:ext>
                  </a:extLst>
                </a:gridCol>
                <a:gridCol w="1025464">
                  <a:extLst>
                    <a:ext uri="{9D8B030D-6E8A-4147-A177-3AD203B41FA5}">
                      <a16:colId xmlns:a16="http://schemas.microsoft.com/office/drawing/2014/main" xmlns="" val="1553472133"/>
                    </a:ext>
                  </a:extLst>
                </a:gridCol>
                <a:gridCol w="1025464">
                  <a:extLst>
                    <a:ext uri="{9D8B030D-6E8A-4147-A177-3AD203B41FA5}">
                      <a16:colId xmlns:a16="http://schemas.microsoft.com/office/drawing/2014/main" xmlns="" val="4054431982"/>
                    </a:ext>
                  </a:extLst>
                </a:gridCol>
                <a:gridCol w="1025464">
                  <a:extLst>
                    <a:ext uri="{9D8B030D-6E8A-4147-A177-3AD203B41FA5}">
                      <a16:colId xmlns:a16="http://schemas.microsoft.com/office/drawing/2014/main" xmlns="" val="1548859563"/>
                    </a:ext>
                  </a:extLst>
                </a:gridCol>
              </a:tblGrid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варианта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457120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154922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7746154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8248145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ru-RU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9692913"/>
                  </a:ext>
                </a:extLst>
              </a:tr>
              <a:tr h="363415"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834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251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488</Words>
  <Application>Microsoft Office PowerPoint</Application>
  <PresentationFormat>Экран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Функциональное тестирование</vt:lpstr>
      <vt:lpstr>Понятия тестирования</vt:lpstr>
      <vt:lpstr>Виды критериев и их функциональность</vt:lpstr>
      <vt:lpstr>Виды критериев и их функциональность</vt:lpstr>
      <vt:lpstr>Способ разбиения по эквивалентности</vt:lpstr>
      <vt:lpstr>Сформировать входные данные для тестов, когда условие ввода задает диапазон n...m:</vt:lpstr>
      <vt:lpstr>Способ разбиения по эквивалентности</vt:lpstr>
      <vt:lpstr>Сформировать входные данные для тестов, когда условие ввода задает конкретное значение m:</vt:lpstr>
      <vt:lpstr>Сформировать входные данные для тестов, когда условие ввода задает множество значений a,b,c:</vt:lpstr>
      <vt:lpstr>Способ разбиения по эквивалентности</vt:lpstr>
      <vt:lpstr>Способ анализа граничных значений</vt:lpstr>
      <vt:lpstr>Способ анализа граничных значений</vt:lpstr>
      <vt:lpstr>Способ анализа граничных значений</vt:lpstr>
    </vt:vector>
  </TitlesOfParts>
  <Company>ГБПОУ "БППК"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Функциональное тестирование</dc:title>
  <dc:creator>user 1</dc:creator>
  <cp:lastModifiedBy>bppk_учитель</cp:lastModifiedBy>
  <cp:revision>16</cp:revision>
  <dcterms:created xsi:type="dcterms:W3CDTF">2020-10-16T06:18:20Z</dcterms:created>
  <dcterms:modified xsi:type="dcterms:W3CDTF">2024-10-10T08:19:58Z</dcterms:modified>
</cp:coreProperties>
</file>