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8" r:id="rId3"/>
    <p:sldId id="329" r:id="rId4"/>
    <p:sldId id="420" r:id="rId5"/>
    <p:sldId id="466" r:id="rId6"/>
    <p:sldId id="421" r:id="rId7"/>
    <p:sldId id="422" r:id="rId8"/>
    <p:sldId id="423" r:id="rId9"/>
    <p:sldId id="467" r:id="rId10"/>
    <p:sldId id="424" r:id="rId11"/>
    <p:sldId id="425" r:id="rId12"/>
    <p:sldId id="426" r:id="rId13"/>
    <p:sldId id="427" r:id="rId14"/>
    <p:sldId id="428" r:id="rId15"/>
    <p:sldId id="429" r:id="rId16"/>
    <p:sldId id="468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330" r:id="rId25"/>
    <p:sldId id="346" r:id="rId26"/>
    <p:sldId id="469" r:id="rId27"/>
    <p:sldId id="437" r:id="rId28"/>
    <p:sldId id="438" r:id="rId29"/>
    <p:sldId id="439" r:id="rId30"/>
    <p:sldId id="440" r:id="rId31"/>
    <p:sldId id="441" r:id="rId32"/>
    <p:sldId id="442" r:id="rId33"/>
    <p:sldId id="443" r:id="rId34"/>
    <p:sldId id="444" r:id="rId35"/>
    <p:sldId id="445" r:id="rId36"/>
    <p:sldId id="470" r:id="rId37"/>
    <p:sldId id="446" r:id="rId38"/>
    <p:sldId id="447" r:id="rId39"/>
    <p:sldId id="448" r:id="rId40"/>
    <p:sldId id="449" r:id="rId41"/>
    <p:sldId id="450" r:id="rId42"/>
    <p:sldId id="471" r:id="rId43"/>
    <p:sldId id="451" r:id="rId44"/>
    <p:sldId id="472" r:id="rId45"/>
    <p:sldId id="452" r:id="rId46"/>
    <p:sldId id="453" r:id="rId47"/>
    <p:sldId id="454" r:id="rId48"/>
    <p:sldId id="455" r:id="rId49"/>
    <p:sldId id="456" r:id="rId50"/>
    <p:sldId id="473" r:id="rId51"/>
    <p:sldId id="457" r:id="rId52"/>
    <p:sldId id="474" r:id="rId53"/>
    <p:sldId id="332" r:id="rId54"/>
    <p:sldId id="458" r:id="rId55"/>
    <p:sldId id="475" r:id="rId56"/>
    <p:sldId id="459" r:id="rId57"/>
    <p:sldId id="464" r:id="rId58"/>
    <p:sldId id="465" r:id="rId59"/>
    <p:sldId id="460" r:id="rId60"/>
    <p:sldId id="461" r:id="rId61"/>
    <p:sldId id="462" r:id="rId62"/>
    <p:sldId id="463" r:id="rId63"/>
    <p:sldId id="299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7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1512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520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98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3460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770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0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10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32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20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74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C6847EF-CEEB-44A1-B436-7F8DA3469E6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73E27B4-8DDA-4C21-95ED-F31D5B538A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481" y="2205872"/>
            <a:ext cx="11366560" cy="284689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КАНАЛЫ УТЕЧКИ ИНФОРМАЦИИ И МЕТОДЫ</a:t>
            </a:r>
            <a:br>
              <a:rPr lang="ru-RU" sz="4400" b="1" dirty="0"/>
            </a:br>
            <a:r>
              <a:rPr lang="ru-RU" sz="4400" b="1" dirty="0"/>
              <a:t>НЕСАНКЦИОНИРОВАННОГО ДОСТУПА</a:t>
            </a:r>
            <a:br>
              <a:rPr lang="ru-RU" sz="4400" b="1" dirty="0"/>
            </a:br>
            <a:r>
              <a:rPr lang="ru-RU" sz="4400" b="1" dirty="0"/>
              <a:t>К КОНФИДЕНЦИАЛЬНОЙ ИНФОРМАЦИИ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25834" y="1316059"/>
            <a:ext cx="4706442" cy="9493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Лекция 10</a:t>
            </a:r>
            <a:endParaRPr lang="ru-RU" sz="3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8268" y="430195"/>
            <a:ext cx="9096073" cy="116588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КАЗАНСКИЙ НАЦИОНАЛЬНЫЙ ИССЛЕДОВАТЕЛЬСКИЙ ТЕХНОГОГИЧЕСКИЙ УНИВЕРСИТЕТ</a:t>
            </a:r>
            <a:r>
              <a:rPr lang="ru-RU" sz="1400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Picture 2" descr="C:\Users\пк\Desktop\СИОДРФС\521_imag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2054" y="353995"/>
            <a:ext cx="1415359" cy="840877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491104" y="5144531"/>
            <a:ext cx="2651101" cy="94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Казань </a:t>
            </a:r>
            <a:r>
              <a:rPr kumimoji="0" lang="ru-RU" sz="3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2020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10" normalizeH="0" baseline="0" noProof="0" dirty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652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69040" cy="6858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Канал утечки информации является одной из составляющих угрозы безопасности информации ограниченного доступа</a:t>
            </a:r>
            <a:r>
              <a:rPr lang="ru-RU" sz="3600" dirty="0" smtClean="0"/>
              <a:t>.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С использованием каналов утечки информации реализуются способы НСД к информации ограниченного доступа и получение её разведками.</a:t>
            </a:r>
          </a:p>
          <a:p>
            <a:pPr algn="ctr"/>
            <a:r>
              <a:rPr lang="ru-RU" sz="3600" dirty="0" smtClean="0"/>
              <a:t>Единого подхода к классификации каналов утечки информации в методологии защиты информации в настоящее время нет. </a:t>
            </a:r>
          </a:p>
          <a:p>
            <a:pPr algn="ctr"/>
            <a:r>
              <a:rPr lang="ru-RU" sz="3600" dirty="0" smtClean="0"/>
              <a:t>В большинстве случаев классифицируются технические каналы утечки информации.</a:t>
            </a:r>
          </a:p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0341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38560" cy="68580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Исходя </a:t>
            </a:r>
            <a:r>
              <a:rPr lang="ru-RU" sz="3200" b="1" dirty="0">
                <a:solidFill>
                  <a:srgbClr val="C00000"/>
                </a:solidFill>
              </a:rPr>
              <a:t>из существующих норм защиты информации, </a:t>
            </a:r>
            <a:r>
              <a:rPr lang="ru-RU" sz="3200" b="1" dirty="0" smtClean="0">
                <a:solidFill>
                  <a:srgbClr val="C00000"/>
                </a:solidFill>
              </a:rPr>
              <a:t>определённых </a:t>
            </a:r>
            <a:r>
              <a:rPr lang="ru-RU" sz="3200" b="1" dirty="0">
                <a:solidFill>
                  <a:srgbClr val="C00000"/>
                </a:solidFill>
              </a:rPr>
              <a:t>в нормативных документах по защите информации, теории </a:t>
            </a:r>
            <a:r>
              <a:rPr lang="ru-RU" sz="3200" b="1" dirty="0" smtClean="0">
                <a:solidFill>
                  <a:srgbClr val="C00000"/>
                </a:solidFill>
              </a:rPr>
              <a:t>и практики </a:t>
            </a:r>
            <a:r>
              <a:rPr lang="ru-RU" sz="3200" b="1" dirty="0">
                <a:solidFill>
                  <a:srgbClr val="C00000"/>
                </a:solidFill>
              </a:rPr>
              <a:t>защиты информации можно выделить следующие </a:t>
            </a:r>
            <a:r>
              <a:rPr lang="ru-RU" sz="3200" b="1" dirty="0" smtClean="0">
                <a:solidFill>
                  <a:srgbClr val="C00000"/>
                </a:solidFill>
              </a:rPr>
              <a:t>группы каналов </a:t>
            </a:r>
            <a:r>
              <a:rPr lang="ru-RU" sz="3200" b="1" dirty="0">
                <a:solidFill>
                  <a:srgbClr val="C00000"/>
                </a:solidFill>
              </a:rPr>
              <a:t>утечки </a:t>
            </a:r>
            <a:r>
              <a:rPr lang="ru-RU" sz="3200" b="1" dirty="0" smtClean="0">
                <a:solidFill>
                  <a:srgbClr val="C00000"/>
                </a:solidFill>
              </a:rPr>
              <a:t>информации: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– </a:t>
            </a:r>
            <a:r>
              <a:rPr lang="ru-RU" sz="3200" b="1" dirty="0" smtClean="0">
                <a:solidFill>
                  <a:srgbClr val="00B050"/>
                </a:solidFill>
              </a:rPr>
              <a:t>организационные </a:t>
            </a:r>
            <a:r>
              <a:rPr lang="ru-RU" sz="3200" b="1" dirty="0">
                <a:solidFill>
                  <a:srgbClr val="00B050"/>
                </a:solidFill>
              </a:rPr>
              <a:t>каналы утечки информации (</a:t>
            </a:r>
            <a:r>
              <a:rPr lang="ru-RU" sz="3200" b="1" dirty="0" smtClean="0">
                <a:solidFill>
                  <a:srgbClr val="00B050"/>
                </a:solidFill>
              </a:rPr>
              <a:t>О-КУИ);</a:t>
            </a:r>
          </a:p>
          <a:p>
            <a:pPr algn="ctr">
              <a:lnSpc>
                <a:spcPct val="105000"/>
              </a:lnSpc>
            </a:pPr>
            <a:r>
              <a:rPr lang="ru-RU" sz="3200" b="1" dirty="0">
                <a:solidFill>
                  <a:srgbClr val="0070C0"/>
                </a:solidFill>
              </a:rPr>
              <a:t>– технические каналы утечки информации (Т-КУИ);</a:t>
            </a:r>
          </a:p>
          <a:p>
            <a:pPr algn="ctr">
              <a:lnSpc>
                <a:spcPct val="105000"/>
              </a:lnSpc>
            </a:pPr>
            <a:r>
              <a:rPr lang="ru-RU" sz="3200" b="1" dirty="0">
                <a:solidFill>
                  <a:srgbClr val="FF0000"/>
                </a:solidFill>
              </a:rPr>
              <a:t>– инфо-телекоммуникационные каналы утечки информации</a:t>
            </a:r>
          </a:p>
          <a:p>
            <a:pPr algn="ctr">
              <a:lnSpc>
                <a:spcPct val="105000"/>
              </a:lnSpc>
            </a:pPr>
            <a:r>
              <a:rPr lang="ru-RU" sz="3200" b="1" dirty="0">
                <a:solidFill>
                  <a:srgbClr val="FF0000"/>
                </a:solidFill>
              </a:rPr>
              <a:t>(ИТК-КУИ);</a:t>
            </a:r>
          </a:p>
          <a:p>
            <a:pPr algn="ctr">
              <a:lnSpc>
                <a:spcPct val="105000"/>
              </a:lnSpc>
            </a:pPr>
            <a:r>
              <a:rPr lang="ru-RU" sz="3200" b="1" dirty="0">
                <a:solidFill>
                  <a:srgbClr val="7030A0"/>
                </a:solidFill>
              </a:rPr>
              <a:t>– системно-программные каналы утечки </a:t>
            </a:r>
            <a:r>
              <a:rPr lang="ru-RU" sz="3200" b="1" dirty="0" smtClean="0">
                <a:solidFill>
                  <a:srgbClr val="7030A0"/>
                </a:solidFill>
              </a:rPr>
              <a:t>информации</a:t>
            </a:r>
          </a:p>
          <a:p>
            <a:pPr algn="ctr">
              <a:lnSpc>
                <a:spcPct val="105000"/>
              </a:lnSpc>
            </a:pP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>
                <a:solidFill>
                  <a:srgbClr val="7030A0"/>
                </a:solidFill>
              </a:rPr>
              <a:t>(СП-КУИ);</a:t>
            </a:r>
          </a:p>
          <a:p>
            <a:pPr algn="ctr">
              <a:lnSpc>
                <a:spcPct val="105000"/>
              </a:lnSpc>
            </a:pPr>
            <a:r>
              <a:rPr lang="ru-RU" sz="3200" b="1" dirty="0">
                <a:solidFill>
                  <a:srgbClr val="C00000"/>
                </a:solidFill>
              </a:rPr>
              <a:t>– комбинированные каналы утечки информации (К-КУИ).</a:t>
            </a:r>
          </a:p>
        </p:txBody>
      </p:sp>
    </p:spTree>
    <p:extLst>
      <p:ext uri="{BB962C8B-B14F-4D97-AF65-F5344CB8AC3E}">
        <p14:creationId xmlns:p14="http://schemas.microsoft.com/office/powerpoint/2010/main" xmlns="" val="24002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102" y="0"/>
            <a:ext cx="10884393" cy="64609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Классификация каналов утечки информации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0261" t="19225" r="32456" b="29365"/>
          <a:stretch/>
        </p:blipFill>
        <p:spPr bwMode="auto">
          <a:xfrm>
            <a:off x="311085" y="476053"/>
            <a:ext cx="10765410" cy="63630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978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2776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/>
              <a:t>Организационные каналы утечки информации. </a:t>
            </a:r>
            <a:endParaRPr lang="ru-RU" sz="3200" b="1" dirty="0" smtClean="0"/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Организационные </a:t>
            </a:r>
            <a:r>
              <a:rPr lang="ru-RU" sz="2800" b="1" i="1" dirty="0">
                <a:solidFill>
                  <a:srgbClr val="FF0000"/>
                </a:solidFill>
              </a:rPr>
              <a:t>каналы утечки информации образуются в результате </a:t>
            </a:r>
            <a:r>
              <a:rPr lang="ru-RU" sz="2800" b="1" i="1" dirty="0" smtClean="0">
                <a:solidFill>
                  <a:srgbClr val="FF0000"/>
                </a:solidFill>
              </a:rPr>
              <a:t>действий внутренних </a:t>
            </a:r>
            <a:r>
              <a:rPr lang="ru-RU" sz="2800" b="1" i="1" dirty="0">
                <a:solidFill>
                  <a:srgbClr val="FF0000"/>
                </a:solidFill>
              </a:rPr>
              <a:t>(персонал) и внешних (разведки) источников угроз </a:t>
            </a:r>
            <a:r>
              <a:rPr lang="ru-RU" sz="2800" b="1" i="1" dirty="0" smtClean="0">
                <a:solidFill>
                  <a:srgbClr val="FF0000"/>
                </a:solidFill>
              </a:rPr>
              <a:t>безопасности </a:t>
            </a:r>
            <a:r>
              <a:rPr lang="ru-RU" sz="2800" b="1" i="1" dirty="0">
                <a:solidFill>
                  <a:srgbClr val="FF0000"/>
                </a:solidFill>
              </a:rPr>
              <a:t>информации.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Источниками </a:t>
            </a:r>
            <a:r>
              <a:rPr lang="ru-RU" sz="2800" b="1" dirty="0">
                <a:solidFill>
                  <a:srgbClr val="0070C0"/>
                </a:solidFill>
              </a:rPr>
              <a:t>информации ограниченного </a:t>
            </a:r>
            <a:r>
              <a:rPr lang="ru-RU" sz="2800" b="1" dirty="0" smtClean="0">
                <a:solidFill>
                  <a:srgbClr val="0070C0"/>
                </a:solidFill>
              </a:rPr>
              <a:t>доступа </a:t>
            </a:r>
            <a:r>
              <a:rPr lang="ru-RU" sz="2800" b="1" dirty="0">
                <a:solidFill>
                  <a:srgbClr val="0070C0"/>
                </a:solidFill>
              </a:rPr>
              <a:t>для организационных каналов выступают: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</a:rPr>
              <a:t>– персонал, допущенный к ИОД;</a:t>
            </a:r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– носители ИОД;</a:t>
            </a:r>
          </a:p>
          <a:p>
            <a:pPr algn="ctr"/>
            <a:r>
              <a:rPr lang="ru-RU" sz="2800" b="1" dirty="0">
                <a:solidFill>
                  <a:srgbClr val="92D050"/>
                </a:solidFill>
              </a:rPr>
              <a:t>– технические средства обработки информации (экраны, </a:t>
            </a:r>
            <a:r>
              <a:rPr lang="ru-RU" sz="2800" b="1" dirty="0" smtClean="0">
                <a:solidFill>
                  <a:srgbClr val="92D050"/>
                </a:solidFill>
              </a:rPr>
              <a:t>мониторы);</a:t>
            </a:r>
            <a:endParaRPr lang="ru-RU" sz="2800" b="1" dirty="0">
              <a:solidFill>
                <a:srgbClr val="92D050"/>
              </a:solidFill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– средства коммуникации, используемые для передачи ИОД</a:t>
            </a:r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(почта, секретная почта);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– передаваемые по каналам связи сообщения, содержащие ИОД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259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567160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Организационные каналы утечки информации.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>Организационные </a:t>
            </a:r>
            <a:r>
              <a:rPr lang="ru-RU" sz="2700" b="1" dirty="0">
                <a:solidFill>
                  <a:srgbClr val="0070C0"/>
                </a:solidFill>
              </a:rPr>
              <a:t>каналы передачи ИОД, могут стать </a:t>
            </a:r>
            <a:r>
              <a:rPr lang="ru-RU" sz="2700" b="1" dirty="0" smtClean="0">
                <a:solidFill>
                  <a:srgbClr val="0070C0"/>
                </a:solidFill>
              </a:rPr>
              <a:t>каналами утечки </a:t>
            </a:r>
            <a:r>
              <a:rPr lang="ru-RU" sz="2700" b="1" dirty="0">
                <a:solidFill>
                  <a:srgbClr val="0070C0"/>
                </a:solidFill>
              </a:rPr>
              <a:t>информации, при несоблюдении правил и регламентов </a:t>
            </a:r>
            <a:r>
              <a:rPr lang="ru-RU" sz="2700" b="1" dirty="0" smtClean="0">
                <a:solidFill>
                  <a:srgbClr val="0070C0"/>
                </a:solidFill>
              </a:rPr>
              <a:t>по </a:t>
            </a:r>
            <a:r>
              <a:rPr lang="ru-RU" sz="2700" b="1" dirty="0">
                <a:solidFill>
                  <a:srgbClr val="0070C0"/>
                </a:solidFill>
              </a:rPr>
              <a:t>обеспечению конфиденциальности (секретности) информации со </a:t>
            </a:r>
            <a:r>
              <a:rPr lang="ru-RU" sz="2700" b="1" dirty="0" smtClean="0">
                <a:solidFill>
                  <a:srgbClr val="0070C0"/>
                </a:solidFill>
              </a:rPr>
              <a:t>стороны </a:t>
            </a:r>
            <a:r>
              <a:rPr lang="ru-RU" sz="2700" b="1" dirty="0">
                <a:solidFill>
                  <a:srgbClr val="0070C0"/>
                </a:solidFill>
              </a:rPr>
              <a:t>персонала, связанного с обработкой этой информации. </a:t>
            </a:r>
            <a:endParaRPr lang="ru-RU" sz="27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Организационными </a:t>
            </a:r>
            <a:r>
              <a:rPr lang="ru-RU" sz="2700" b="1" dirty="0">
                <a:solidFill>
                  <a:srgbClr val="FF0000"/>
                </a:solidFill>
              </a:rPr>
              <a:t>каналами передачи ИОД являются:</a:t>
            </a:r>
          </a:p>
          <a:p>
            <a:pPr algn="ctr"/>
            <a:r>
              <a:rPr lang="ru-RU" sz="2700" b="1" dirty="0" smtClean="0">
                <a:solidFill>
                  <a:srgbClr val="00B050"/>
                </a:solidFill>
              </a:rPr>
              <a:t> </a:t>
            </a:r>
            <a:r>
              <a:rPr lang="ru-RU" sz="2700" b="1" dirty="0">
                <a:solidFill>
                  <a:srgbClr val="00B050"/>
                </a:solidFill>
              </a:rPr>
              <a:t>конфиденциальное (секретное) делопроизводство;</a:t>
            </a:r>
          </a:p>
          <a:p>
            <a:pPr algn="ctr"/>
            <a:r>
              <a:rPr lang="ru-RU" sz="2700" dirty="0" smtClean="0">
                <a:solidFill>
                  <a:srgbClr val="7030A0"/>
                </a:solidFill>
              </a:rPr>
              <a:t> </a:t>
            </a:r>
            <a:r>
              <a:rPr lang="ru-RU" sz="2700" dirty="0">
                <a:solidFill>
                  <a:srgbClr val="7030A0"/>
                </a:solidFill>
              </a:rPr>
              <a:t>совместные работы с другими организациями с </a:t>
            </a:r>
            <a:r>
              <a:rPr lang="ru-RU" sz="2700" dirty="0" smtClean="0">
                <a:solidFill>
                  <a:srgbClr val="7030A0"/>
                </a:solidFill>
              </a:rPr>
              <a:t>использованием ИОД</a:t>
            </a:r>
            <a:r>
              <a:rPr lang="ru-RU" sz="2700" dirty="0">
                <a:solidFill>
                  <a:srgbClr val="7030A0"/>
                </a:solidFill>
              </a:rPr>
              <a:t>;</a:t>
            </a:r>
          </a:p>
          <a:p>
            <a:pPr algn="ctr"/>
            <a:r>
              <a:rPr lang="ru-RU" sz="2700" b="1" dirty="0" smtClean="0">
                <a:solidFill>
                  <a:srgbClr val="C00000"/>
                </a:solidFill>
              </a:rPr>
              <a:t> </a:t>
            </a:r>
            <a:r>
              <a:rPr lang="ru-RU" sz="2700" b="1" dirty="0">
                <a:solidFill>
                  <a:srgbClr val="C00000"/>
                </a:solidFill>
              </a:rPr>
              <a:t>совещания конфиденциального (секретного) характера;</a:t>
            </a:r>
          </a:p>
          <a:p>
            <a:pPr algn="ctr"/>
            <a:r>
              <a:rPr lang="ru-RU" sz="2700" b="1" dirty="0" smtClean="0">
                <a:solidFill>
                  <a:srgbClr val="0070C0"/>
                </a:solidFill>
              </a:rPr>
              <a:t> </a:t>
            </a:r>
            <a:r>
              <a:rPr lang="ru-RU" sz="2700" b="1" dirty="0">
                <a:solidFill>
                  <a:srgbClr val="0070C0"/>
                </a:solidFill>
              </a:rPr>
              <a:t>рекламная и </a:t>
            </a:r>
            <a:r>
              <a:rPr lang="ru-RU" sz="2700" b="1" dirty="0" err="1">
                <a:solidFill>
                  <a:srgbClr val="0070C0"/>
                </a:solidFill>
              </a:rPr>
              <a:t>публикаторская</a:t>
            </a:r>
            <a:r>
              <a:rPr lang="ru-RU" sz="2700" b="1" dirty="0">
                <a:solidFill>
                  <a:srgbClr val="0070C0"/>
                </a:solidFill>
              </a:rPr>
              <a:t> деятельность;</a:t>
            </a:r>
          </a:p>
          <a:p>
            <a:pPr algn="ctr"/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мероприятия в области сотрудничества с иностранными </a:t>
            </a:r>
            <a:r>
              <a:rPr lang="ru-RU" sz="2700" b="1" dirty="0" smtClean="0">
                <a:solidFill>
                  <a:srgbClr val="FF0000"/>
                </a:solidFill>
              </a:rPr>
              <a:t>предприятиями</a:t>
            </a:r>
            <a:r>
              <a:rPr lang="ru-RU" sz="2700" b="1" dirty="0">
                <a:solidFill>
                  <a:srgbClr val="FF0000"/>
                </a:solidFill>
              </a:rPr>
              <a:t>;</a:t>
            </a:r>
          </a:p>
          <a:p>
            <a:pPr algn="ctr"/>
            <a:r>
              <a:rPr lang="ru-RU" sz="2700" b="1" dirty="0" smtClean="0"/>
              <a:t> </a:t>
            </a:r>
            <a:r>
              <a:rPr lang="ru-RU" sz="2700" dirty="0">
                <a:solidFill>
                  <a:srgbClr val="7030A0"/>
                </a:solidFill>
              </a:rPr>
              <a:t>передача сведений в территориальные инспекторские и </a:t>
            </a:r>
            <a:r>
              <a:rPr lang="ru-RU" sz="2700" dirty="0" smtClean="0">
                <a:solidFill>
                  <a:srgbClr val="7030A0"/>
                </a:solidFill>
              </a:rPr>
              <a:t>надзорные </a:t>
            </a:r>
            <a:r>
              <a:rPr lang="ru-RU" sz="2700" dirty="0">
                <a:solidFill>
                  <a:srgbClr val="7030A0"/>
                </a:solidFill>
              </a:rPr>
              <a:t>органы</a:t>
            </a:r>
            <a:r>
              <a:rPr lang="ru-RU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853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475720" cy="6858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Технические каналы утечки </a:t>
            </a:r>
            <a:r>
              <a:rPr lang="ru-RU" sz="3200" b="1" dirty="0">
                <a:solidFill>
                  <a:srgbClr val="0070C0"/>
                </a:solidFill>
              </a:rPr>
              <a:t>информации – каналы, несанкционированный перенос </a:t>
            </a:r>
            <a:r>
              <a:rPr lang="ru-RU" sz="3200" b="1" dirty="0" smtClean="0">
                <a:solidFill>
                  <a:srgbClr val="0070C0"/>
                </a:solidFill>
              </a:rPr>
              <a:t>информации </a:t>
            </a:r>
            <a:r>
              <a:rPr lang="ru-RU" sz="3200" b="1" dirty="0">
                <a:solidFill>
                  <a:srgbClr val="0070C0"/>
                </a:solidFill>
              </a:rPr>
              <a:t>в которых осуществляется с использованием </a:t>
            </a:r>
            <a:r>
              <a:rPr lang="ru-RU" sz="3200" b="1" dirty="0" smtClean="0">
                <a:solidFill>
                  <a:srgbClr val="0070C0"/>
                </a:solidFill>
              </a:rPr>
              <a:t>технических средств</a:t>
            </a:r>
            <a:r>
              <a:rPr lang="ru-RU" sz="3200" b="1" dirty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b="1" i="1" dirty="0">
                <a:solidFill>
                  <a:srgbClr val="00B050"/>
                </a:solidFill>
              </a:rPr>
              <a:t>Технический канал утечки информации (Т-КУИ)- </a:t>
            </a:r>
            <a:r>
              <a:rPr lang="ru-RU" sz="3200" b="1" i="1" dirty="0" smtClean="0">
                <a:solidFill>
                  <a:srgbClr val="00B050"/>
                </a:solidFill>
              </a:rPr>
              <a:t>совокупность источника </a:t>
            </a:r>
            <a:r>
              <a:rPr lang="ru-RU" sz="3200" b="1" i="1" dirty="0">
                <a:solidFill>
                  <a:srgbClr val="00B050"/>
                </a:solidFill>
              </a:rPr>
              <a:t>информации, материального носителя или среды </a:t>
            </a:r>
            <a:r>
              <a:rPr lang="ru-RU" sz="3200" b="1" i="1" dirty="0" smtClean="0">
                <a:solidFill>
                  <a:srgbClr val="00B050"/>
                </a:solidFill>
              </a:rPr>
              <a:t>распространения </a:t>
            </a:r>
            <a:r>
              <a:rPr lang="ru-RU" sz="3200" b="1" i="1" dirty="0">
                <a:solidFill>
                  <a:srgbClr val="00B050"/>
                </a:solidFill>
              </a:rPr>
              <a:t>несущего конфиденциальную информацию сигнала и </a:t>
            </a:r>
            <a:r>
              <a:rPr lang="ru-RU" sz="3200" b="1" i="1" dirty="0" smtClean="0">
                <a:solidFill>
                  <a:srgbClr val="00B050"/>
                </a:solidFill>
              </a:rPr>
              <a:t>средства </a:t>
            </a:r>
            <a:r>
              <a:rPr lang="ru-RU" sz="3200" b="1" i="1" dirty="0">
                <a:solidFill>
                  <a:srgbClr val="00B050"/>
                </a:solidFill>
              </a:rPr>
              <a:t>выделения информации из сигнала или носителя.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</a:rPr>
              <a:t>Для образования технического канала утечки необходимы </a:t>
            </a:r>
            <a:r>
              <a:rPr lang="ru-RU" sz="3200" dirty="0" smtClean="0">
                <a:solidFill>
                  <a:srgbClr val="C00000"/>
                </a:solidFill>
              </a:rPr>
              <a:t>определенные </a:t>
            </a:r>
            <a:r>
              <a:rPr lang="ru-RU" sz="3200" dirty="0">
                <a:solidFill>
                  <a:srgbClr val="C00000"/>
                </a:solidFill>
              </a:rPr>
              <a:t>пространственные, временные и энергетические условия </a:t>
            </a:r>
            <a:r>
              <a:rPr lang="ru-RU" sz="3200" dirty="0" smtClean="0">
                <a:solidFill>
                  <a:srgbClr val="C00000"/>
                </a:solidFill>
              </a:rPr>
              <a:t>и соответствующие </a:t>
            </a:r>
            <a:r>
              <a:rPr lang="ru-RU" sz="3200" dirty="0">
                <a:solidFill>
                  <a:srgbClr val="C00000"/>
                </a:solidFill>
              </a:rPr>
              <a:t>средства приема, накопления и обработки </a:t>
            </a:r>
            <a:r>
              <a:rPr lang="ru-RU" sz="3200" dirty="0" smtClean="0">
                <a:solidFill>
                  <a:srgbClr val="C00000"/>
                </a:solidFill>
              </a:rPr>
              <a:t>информации </a:t>
            </a:r>
            <a:r>
              <a:rPr lang="ru-RU" sz="3200" dirty="0">
                <a:solidFill>
                  <a:srgbClr val="C00000"/>
                </a:solidFill>
              </a:rPr>
              <a:t>на стороне злоумышленников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76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0"/>
            <a:ext cx="11303052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Одним </a:t>
            </a:r>
            <a:r>
              <a:rPr lang="ru-RU" sz="3200" b="1" dirty="0">
                <a:solidFill>
                  <a:srgbClr val="0070C0"/>
                </a:solidFill>
              </a:rPr>
              <a:t>из основных свойств канала является </a:t>
            </a:r>
            <a:r>
              <a:rPr lang="ru-RU" sz="3200" b="1" dirty="0" smtClean="0">
                <a:solidFill>
                  <a:srgbClr val="0070C0"/>
                </a:solidFill>
              </a:rPr>
              <a:t>месторасположение средства </a:t>
            </a:r>
            <a:r>
              <a:rPr lang="ru-RU" sz="3200" b="1" dirty="0">
                <a:solidFill>
                  <a:srgbClr val="0070C0"/>
                </a:solidFill>
              </a:rPr>
              <a:t>выделения информации из сигнала или носителя, </a:t>
            </a:r>
            <a:r>
              <a:rPr lang="ru-RU" sz="3200" b="1" dirty="0" smtClean="0">
                <a:solidFill>
                  <a:srgbClr val="0070C0"/>
                </a:solidFill>
              </a:rPr>
              <a:t>которое может </a:t>
            </a:r>
            <a:r>
              <a:rPr lang="ru-RU" sz="3200" b="1" dirty="0">
                <a:solidFill>
                  <a:srgbClr val="0070C0"/>
                </a:solidFill>
              </a:rPr>
              <a:t>располагаться в пределах контролируемой зоны, </a:t>
            </a:r>
            <a:r>
              <a:rPr lang="ru-RU" sz="3200" b="1" dirty="0" smtClean="0">
                <a:solidFill>
                  <a:srgbClr val="0070C0"/>
                </a:solidFill>
              </a:rPr>
              <a:t>охватывающей объект </a:t>
            </a:r>
            <a:r>
              <a:rPr lang="ru-RU" sz="3200" b="1" dirty="0">
                <a:solidFill>
                  <a:srgbClr val="0070C0"/>
                </a:solidFill>
              </a:rPr>
              <a:t>информатизации (объект защиты) или за её пределами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Технические каналы утечки информации образуются в результате высокочастотного излучения при организации радиоканала на объекте информатизации (функциональный канал), побочных и паразитных электромагнитных излучений, наводок на цепи электропитания, заземления, линии связи и другие токопроводящие элементы, акустоэлектрических преобразований и акустических волн.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776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Технические </a:t>
            </a:r>
            <a:r>
              <a:rPr lang="ru-RU" sz="3200" b="1" dirty="0">
                <a:solidFill>
                  <a:srgbClr val="0070C0"/>
                </a:solidFill>
              </a:rPr>
              <a:t>каналы по диапазону частот и по физической </a:t>
            </a:r>
            <a:r>
              <a:rPr lang="ru-RU" sz="3200" b="1" dirty="0" smtClean="0">
                <a:solidFill>
                  <a:srgbClr val="0070C0"/>
                </a:solidFill>
              </a:rPr>
              <a:t>природе </a:t>
            </a:r>
            <a:r>
              <a:rPr lang="ru-RU" sz="3200" b="1" dirty="0">
                <a:solidFill>
                  <a:srgbClr val="0070C0"/>
                </a:solidFill>
              </a:rPr>
              <a:t>носителя подразделяют на: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– </a:t>
            </a:r>
            <a:r>
              <a:rPr lang="ru-RU" sz="3200" b="1" i="1" dirty="0">
                <a:solidFill>
                  <a:srgbClr val="00B050"/>
                </a:solidFill>
              </a:rPr>
              <a:t>радиоэлектронные </a:t>
            </a:r>
            <a:r>
              <a:rPr lang="ru-RU" sz="3200" b="1" dirty="0">
                <a:solidFill>
                  <a:srgbClr val="00B050"/>
                </a:solidFill>
              </a:rPr>
              <a:t>(электромагнитный и электрический);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– </a:t>
            </a:r>
            <a:r>
              <a:rPr lang="ru-RU" sz="3200" b="1" i="1" dirty="0">
                <a:solidFill>
                  <a:srgbClr val="C00000"/>
                </a:solidFill>
              </a:rPr>
              <a:t>оптические </a:t>
            </a:r>
            <a:r>
              <a:rPr lang="ru-RU" sz="3200" b="1" dirty="0">
                <a:solidFill>
                  <a:srgbClr val="C00000"/>
                </a:solidFill>
              </a:rPr>
              <a:t>(визуально - оптический, фотографический, </a:t>
            </a:r>
            <a:r>
              <a:rPr lang="ru-RU" sz="3200" b="1" dirty="0" err="1" smtClean="0">
                <a:solidFill>
                  <a:srgbClr val="C00000"/>
                </a:solidFill>
              </a:rPr>
              <a:t>оптико</a:t>
            </a:r>
            <a:r>
              <a:rPr lang="ru-RU" sz="3200" b="1" dirty="0" smtClean="0">
                <a:solidFill>
                  <a:srgbClr val="C00000"/>
                </a:solidFill>
              </a:rPr>
              <a:t> - </a:t>
            </a:r>
            <a:r>
              <a:rPr lang="ru-RU" sz="3200" b="1" dirty="0">
                <a:solidFill>
                  <a:srgbClr val="C00000"/>
                </a:solidFill>
              </a:rPr>
              <a:t>электронный (ИК));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– </a:t>
            </a:r>
            <a:r>
              <a:rPr lang="ru-RU" sz="3200" b="1" i="1" dirty="0">
                <a:solidFill>
                  <a:srgbClr val="7030A0"/>
                </a:solidFill>
              </a:rPr>
              <a:t>акустические </a:t>
            </a:r>
            <a:r>
              <a:rPr lang="ru-RU" sz="3200" b="1" dirty="0">
                <a:solidFill>
                  <a:srgbClr val="7030A0"/>
                </a:solidFill>
              </a:rPr>
              <a:t>(</a:t>
            </a:r>
            <a:r>
              <a:rPr lang="ru-RU" sz="3200" b="1" dirty="0" err="1">
                <a:solidFill>
                  <a:srgbClr val="7030A0"/>
                </a:solidFill>
              </a:rPr>
              <a:t>виброакустический</a:t>
            </a:r>
            <a:r>
              <a:rPr lang="ru-RU" sz="3200" b="1" dirty="0">
                <a:solidFill>
                  <a:srgbClr val="7030A0"/>
                </a:solidFill>
              </a:rPr>
              <a:t>, акустоэлектрический, </a:t>
            </a:r>
            <a:r>
              <a:rPr lang="ru-RU" sz="3200" b="1" dirty="0" smtClean="0">
                <a:solidFill>
                  <a:srgbClr val="7030A0"/>
                </a:solidFill>
              </a:rPr>
              <a:t>гидроакустический</a:t>
            </a:r>
            <a:r>
              <a:rPr lang="ru-RU" sz="3200" b="1" dirty="0">
                <a:solidFill>
                  <a:srgbClr val="7030A0"/>
                </a:solidFill>
              </a:rPr>
              <a:t>);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– </a:t>
            </a:r>
            <a:r>
              <a:rPr lang="ru-RU" sz="3200" b="1" i="1" dirty="0">
                <a:solidFill>
                  <a:srgbClr val="0070C0"/>
                </a:solidFill>
              </a:rPr>
              <a:t>материально – вещественные (носителем являются </a:t>
            </a:r>
            <a:r>
              <a:rPr lang="ru-RU" sz="3200" b="1" i="1" dirty="0" smtClean="0">
                <a:solidFill>
                  <a:srgbClr val="0070C0"/>
                </a:solidFill>
              </a:rPr>
              <a:t>материалы </a:t>
            </a:r>
            <a:r>
              <a:rPr lang="ru-RU" sz="3200" b="1" i="1" dirty="0">
                <a:solidFill>
                  <a:srgbClr val="0070C0"/>
                </a:solidFill>
              </a:rPr>
              <a:t>и вещества</a:t>
            </a:r>
            <a:r>
              <a:rPr lang="ru-RU" sz="3200" b="1" i="1" dirty="0" smtClean="0">
                <a:solidFill>
                  <a:srgbClr val="0070C0"/>
                </a:solidFill>
              </a:rPr>
              <a:t>)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0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1569" t="23752" r="33310" b="14694"/>
          <a:stretch/>
        </p:blipFill>
        <p:spPr bwMode="auto">
          <a:xfrm>
            <a:off x="0" y="365761"/>
            <a:ext cx="11277599" cy="6492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6534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В </a:t>
            </a:r>
            <a:r>
              <a:rPr lang="ru-RU" sz="3200" b="1" dirty="0">
                <a:solidFill>
                  <a:srgbClr val="FF0000"/>
                </a:solidFill>
              </a:rPr>
              <a:t>радиоэлектронном канале </a:t>
            </a:r>
            <a:r>
              <a:rPr lang="ru-RU" sz="3200" b="1" dirty="0">
                <a:solidFill>
                  <a:srgbClr val="7030A0"/>
                </a:solidFill>
              </a:rPr>
              <a:t>утечки конфиденциальной </a:t>
            </a:r>
            <a:r>
              <a:rPr lang="ru-RU" sz="3200" b="1" dirty="0" smtClean="0">
                <a:solidFill>
                  <a:srgbClr val="7030A0"/>
                </a:solidFill>
              </a:rPr>
              <a:t>информации </a:t>
            </a:r>
            <a:r>
              <a:rPr lang="ru-RU" sz="3200" b="1" dirty="0">
                <a:solidFill>
                  <a:srgbClr val="7030A0"/>
                </a:solidFill>
              </a:rPr>
              <a:t>носителем информации являются электрические, магнитные </a:t>
            </a:r>
            <a:r>
              <a:rPr lang="ru-RU" sz="3200" b="1" dirty="0" smtClean="0">
                <a:solidFill>
                  <a:srgbClr val="7030A0"/>
                </a:solidFill>
              </a:rPr>
              <a:t>и электромагнитные </a:t>
            </a:r>
            <a:r>
              <a:rPr lang="ru-RU" sz="3200" b="1" dirty="0">
                <a:solidFill>
                  <a:srgbClr val="7030A0"/>
                </a:solidFill>
              </a:rPr>
              <a:t>поля в радиодиапазоне, а также электрический ток</a:t>
            </a:r>
            <a:r>
              <a:rPr lang="ru-RU" sz="3200" b="1" dirty="0" smtClean="0">
                <a:solidFill>
                  <a:srgbClr val="7030A0"/>
                </a:solidFill>
              </a:rPr>
              <a:t>, распространяющийся </a:t>
            </a:r>
            <a:r>
              <a:rPr lang="ru-RU" sz="3200" b="1" dirty="0">
                <a:solidFill>
                  <a:srgbClr val="7030A0"/>
                </a:solidFill>
              </a:rPr>
              <a:t>по металлическим проводам. Диапазон </a:t>
            </a:r>
            <a:r>
              <a:rPr lang="ru-RU" sz="3200" b="1" dirty="0" smtClean="0">
                <a:solidFill>
                  <a:srgbClr val="7030A0"/>
                </a:solidFill>
              </a:rPr>
              <a:t>частот этого </a:t>
            </a:r>
            <a:r>
              <a:rPr lang="ru-RU" sz="3200" b="1" dirty="0">
                <a:solidFill>
                  <a:srgbClr val="7030A0"/>
                </a:solidFill>
              </a:rPr>
              <a:t>вида от звукового диапазона до десятков ГГц. Этот канал </a:t>
            </a:r>
            <a:r>
              <a:rPr lang="ru-RU" sz="3200" b="1" dirty="0" smtClean="0">
                <a:solidFill>
                  <a:srgbClr val="7030A0"/>
                </a:solidFill>
              </a:rPr>
              <a:t>является </a:t>
            </a:r>
            <a:r>
              <a:rPr lang="ru-RU" sz="3200" b="1" dirty="0">
                <a:solidFill>
                  <a:srgbClr val="7030A0"/>
                </a:solidFill>
              </a:rPr>
              <a:t>потенциальным каналом, по которому может быть </a:t>
            </a:r>
            <a:r>
              <a:rPr lang="ru-RU" sz="3200" b="1" dirty="0" smtClean="0">
                <a:solidFill>
                  <a:srgbClr val="7030A0"/>
                </a:solidFill>
              </a:rPr>
              <a:t>осуществлён доступ </a:t>
            </a:r>
            <a:r>
              <a:rPr lang="ru-RU" sz="3200" b="1" dirty="0">
                <a:solidFill>
                  <a:srgbClr val="7030A0"/>
                </a:solidFill>
              </a:rPr>
              <a:t>с использованием средств радиоэлектронной разведки. Он </a:t>
            </a:r>
            <a:r>
              <a:rPr lang="ru-RU" sz="3200" b="1" dirty="0" smtClean="0">
                <a:solidFill>
                  <a:srgbClr val="7030A0"/>
                </a:solidFill>
              </a:rPr>
              <a:t>образуется </a:t>
            </a:r>
            <a:r>
              <a:rPr lang="ru-RU" sz="3200" b="1" dirty="0">
                <a:solidFill>
                  <a:srgbClr val="7030A0"/>
                </a:solidFill>
              </a:rPr>
              <a:t>в результате излучений функционально присущих </a:t>
            </a:r>
            <a:r>
              <a:rPr lang="ru-RU" sz="3200" b="1" dirty="0" smtClean="0">
                <a:solidFill>
                  <a:srgbClr val="7030A0"/>
                </a:solidFill>
              </a:rPr>
              <a:t>объекту информатизации</a:t>
            </a:r>
            <a:r>
              <a:rPr lang="ru-RU" sz="3200" b="1" dirty="0">
                <a:solidFill>
                  <a:srgbClr val="7030A0"/>
                </a:solidFill>
              </a:rPr>
              <a:t>, а также за счёт побочных, паразитных излучений </a:t>
            </a:r>
            <a:r>
              <a:rPr lang="ru-RU" sz="3200" b="1" dirty="0" smtClean="0">
                <a:solidFill>
                  <a:srgbClr val="7030A0"/>
                </a:solidFill>
              </a:rPr>
              <a:t>и наводок</a:t>
            </a:r>
            <a:r>
              <a:rPr lang="ru-RU" sz="3200" b="1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831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704" y="563586"/>
            <a:ext cx="10363200" cy="648072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Учебные вопросы:</a:t>
            </a:r>
            <a:endParaRPr lang="ru-RU" sz="5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288207"/>
            <a:ext cx="11244648" cy="54091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1</a:t>
            </a:r>
            <a:r>
              <a:rPr lang="ru-RU" sz="4400" b="1" dirty="0" smtClean="0">
                <a:solidFill>
                  <a:srgbClr val="FF0000"/>
                </a:solidFill>
              </a:rPr>
              <a:t>. Каналы </a:t>
            </a:r>
            <a:r>
              <a:rPr lang="ru-RU" sz="4400" b="1" dirty="0">
                <a:solidFill>
                  <a:srgbClr val="FF0000"/>
                </a:solidFill>
              </a:rPr>
              <a:t>утечки информации ограниченного </a:t>
            </a:r>
            <a:r>
              <a:rPr lang="ru-RU" sz="4400" b="1" dirty="0" smtClean="0">
                <a:solidFill>
                  <a:srgbClr val="FF0000"/>
                </a:solidFill>
              </a:rPr>
              <a:t>доступа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>
                <a:solidFill>
                  <a:srgbClr val="0070C0"/>
                </a:solidFill>
              </a:rPr>
              <a:t>Методы несанкционированного </a:t>
            </a:r>
            <a:r>
              <a:rPr lang="ru-RU" sz="4400" b="1" dirty="0" smtClean="0">
                <a:solidFill>
                  <a:srgbClr val="0070C0"/>
                </a:solidFill>
              </a:rPr>
              <a:t>доступа к </a:t>
            </a:r>
            <a:r>
              <a:rPr lang="ru-RU" sz="4400" b="1" dirty="0">
                <a:solidFill>
                  <a:srgbClr val="0070C0"/>
                </a:solidFill>
              </a:rPr>
              <a:t>конфиденциальной информации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4400" b="1" dirty="0" smtClean="0">
                <a:solidFill>
                  <a:srgbClr val="1E087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dirty="0" smtClean="0">
                <a:solidFill>
                  <a:srgbClr val="00B050"/>
                </a:solidFill>
              </a:rPr>
              <a:t>Модель </a:t>
            </a:r>
            <a:r>
              <a:rPr lang="ru-RU" sz="4400" b="1" dirty="0">
                <a:solidFill>
                  <a:srgbClr val="00B050"/>
                </a:solidFill>
              </a:rPr>
              <a:t>нарушителя </a:t>
            </a:r>
            <a:r>
              <a:rPr lang="ru-RU" sz="4400" b="1" dirty="0" smtClean="0">
                <a:solidFill>
                  <a:srgbClr val="00B050"/>
                </a:solidFill>
              </a:rPr>
              <a:t>безопасности автоматизированной </a:t>
            </a:r>
            <a:r>
              <a:rPr lang="ru-RU" sz="4400" b="1" dirty="0">
                <a:solidFill>
                  <a:srgbClr val="00B050"/>
                </a:solidFill>
              </a:rPr>
              <a:t>системы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Носителем информации </a:t>
            </a:r>
            <a:r>
              <a:rPr lang="ru-RU" sz="2800" b="1" dirty="0">
                <a:solidFill>
                  <a:srgbClr val="FF0000"/>
                </a:solidFill>
              </a:rPr>
              <a:t>в акустическом канале </a:t>
            </a:r>
            <a:r>
              <a:rPr lang="ru-RU" sz="2800" b="1" dirty="0">
                <a:solidFill>
                  <a:srgbClr val="0070C0"/>
                </a:solidFill>
              </a:rPr>
              <a:t>являются </a:t>
            </a:r>
            <a:r>
              <a:rPr lang="ru-RU" sz="2800" b="1" dirty="0" smtClean="0">
                <a:solidFill>
                  <a:srgbClr val="0070C0"/>
                </a:solidFill>
              </a:rPr>
              <a:t>механические </a:t>
            </a:r>
            <a:r>
              <a:rPr lang="ru-RU" sz="2800" b="1" dirty="0">
                <a:solidFill>
                  <a:srgbClr val="0070C0"/>
                </a:solidFill>
              </a:rPr>
              <a:t>упругие акустические волны в инфразвуковом (менее 16Гц</a:t>
            </a:r>
            <a:r>
              <a:rPr lang="ru-RU" sz="2800" b="1" dirty="0" smtClean="0">
                <a:solidFill>
                  <a:srgbClr val="0070C0"/>
                </a:solidFill>
              </a:rPr>
              <a:t>), звуковом </a:t>
            </a:r>
            <a:r>
              <a:rPr lang="ru-RU" sz="2800" b="1" dirty="0">
                <a:solidFill>
                  <a:srgbClr val="0070C0"/>
                </a:solidFill>
              </a:rPr>
              <a:t>(16Гц-20КГц) и ультразвуковом (свыше 20кГц) </a:t>
            </a:r>
            <a:r>
              <a:rPr lang="ru-RU" sz="2800" b="1" dirty="0" smtClean="0">
                <a:solidFill>
                  <a:srgbClr val="0070C0"/>
                </a:solidFill>
              </a:rPr>
              <a:t>диапазонах частот</a:t>
            </a:r>
            <a:r>
              <a:rPr lang="ru-RU" sz="2800" b="1" dirty="0">
                <a:solidFill>
                  <a:srgbClr val="0070C0"/>
                </a:solidFill>
              </a:rPr>
              <a:t>, распространяющиеся в атмосфере, воде и твёрдой среде. </a:t>
            </a:r>
            <a:r>
              <a:rPr lang="ru-RU" sz="2800" b="1" dirty="0" smtClean="0">
                <a:solidFill>
                  <a:srgbClr val="0070C0"/>
                </a:solidFill>
              </a:rPr>
              <a:t>Этот канал </a:t>
            </a:r>
            <a:r>
              <a:rPr lang="ru-RU" sz="2800" b="1" dirty="0">
                <a:solidFill>
                  <a:srgbClr val="0070C0"/>
                </a:solidFill>
              </a:rPr>
              <a:t>является потенциальным, по которому может быть </a:t>
            </a:r>
            <a:r>
              <a:rPr lang="ru-RU" sz="2800" b="1" dirty="0" smtClean="0">
                <a:solidFill>
                  <a:srgbClr val="0070C0"/>
                </a:solidFill>
              </a:rPr>
              <a:t>осуществлён доступ </a:t>
            </a:r>
            <a:r>
              <a:rPr lang="ru-RU" sz="2800" b="1" dirty="0">
                <a:solidFill>
                  <a:srgbClr val="0070C0"/>
                </a:solidFill>
              </a:rPr>
              <a:t>с использованием средств акустической разведки.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</a:rPr>
              <a:t>Носителем информации </a:t>
            </a:r>
            <a:r>
              <a:rPr lang="ru-RU" sz="2800" b="1" dirty="0">
                <a:solidFill>
                  <a:srgbClr val="FF0000"/>
                </a:solidFill>
              </a:rPr>
              <a:t>в оптическом канале </a:t>
            </a:r>
            <a:r>
              <a:rPr lang="ru-RU" sz="2800" b="1" dirty="0">
                <a:solidFill>
                  <a:srgbClr val="00B050"/>
                </a:solidFill>
              </a:rPr>
              <a:t>является </a:t>
            </a:r>
            <a:r>
              <a:rPr lang="ru-RU" sz="2800" b="1" dirty="0" smtClean="0">
                <a:solidFill>
                  <a:srgbClr val="00B050"/>
                </a:solidFill>
              </a:rPr>
              <a:t>электромагнитное </a:t>
            </a:r>
            <a:r>
              <a:rPr lang="ru-RU" sz="2800" b="1" dirty="0">
                <a:solidFill>
                  <a:srgbClr val="00B050"/>
                </a:solidFill>
              </a:rPr>
              <a:t>поле в диапазоне 0.46-0.76мкм (видимый свет) и </a:t>
            </a:r>
            <a:r>
              <a:rPr lang="ru-RU" sz="2800" b="1" dirty="0" smtClean="0">
                <a:solidFill>
                  <a:srgbClr val="00B050"/>
                </a:solidFill>
              </a:rPr>
              <a:t>0.76-13мкм (</a:t>
            </a:r>
            <a:r>
              <a:rPr lang="ru-RU" sz="2800" b="1" dirty="0">
                <a:solidFill>
                  <a:srgbClr val="00B050"/>
                </a:solidFill>
              </a:rPr>
              <a:t>инфракрасные излучения). Этот канал является потенциальным, </a:t>
            </a:r>
            <a:r>
              <a:rPr lang="ru-RU" sz="2800" b="1" dirty="0" smtClean="0">
                <a:solidFill>
                  <a:srgbClr val="00B050"/>
                </a:solidFill>
              </a:rPr>
              <a:t>по которому </a:t>
            </a:r>
            <a:r>
              <a:rPr lang="ru-RU" sz="2800" b="1" dirty="0">
                <a:solidFill>
                  <a:srgbClr val="00B050"/>
                </a:solidFill>
              </a:rPr>
              <a:t>может быть осуществлён доступ с использованием </a:t>
            </a:r>
            <a:r>
              <a:rPr lang="ru-RU" sz="2800" b="1" dirty="0" smtClean="0">
                <a:solidFill>
                  <a:srgbClr val="00B050"/>
                </a:solidFill>
              </a:rPr>
              <a:t>средств визуально </a:t>
            </a:r>
            <a:r>
              <a:rPr lang="ru-RU" sz="2800" b="1" dirty="0">
                <a:solidFill>
                  <a:srgbClr val="00B050"/>
                </a:solidFill>
              </a:rPr>
              <a:t>– оптической, фотографической, оптико-электронной </a:t>
            </a:r>
            <a:r>
              <a:rPr lang="ru-RU" sz="2800" b="1" dirty="0" smtClean="0">
                <a:solidFill>
                  <a:srgbClr val="00B050"/>
                </a:solidFill>
              </a:rPr>
              <a:t>разведки</a:t>
            </a:r>
            <a:r>
              <a:rPr lang="ru-RU" sz="28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333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Технические каналы утечки информации.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/>
              <a:t>Утечка информации по техническим каналам может быть </a:t>
            </a:r>
            <a:r>
              <a:rPr lang="ru-RU" sz="3200" dirty="0" smtClean="0"/>
              <a:t>осуществлена </a:t>
            </a:r>
            <a:r>
              <a:rPr lang="ru-RU" sz="3200" dirty="0"/>
              <a:t>с использованием технических средств разведки.</a:t>
            </a:r>
          </a:p>
          <a:p>
            <a:pPr algn="ctr"/>
            <a:r>
              <a:rPr lang="ru-RU" sz="3200" dirty="0"/>
              <a:t>Технические каналы утечки конфиденциальной информации </a:t>
            </a:r>
            <a:r>
              <a:rPr lang="ru-RU" sz="3200" dirty="0" smtClean="0"/>
              <a:t>могут </a:t>
            </a:r>
            <a:r>
              <a:rPr lang="ru-RU" sz="3200" dirty="0"/>
              <a:t>создаваться специально, для этого на объект </a:t>
            </a:r>
            <a:r>
              <a:rPr lang="ru-RU" sz="3200" dirty="0" smtClean="0"/>
              <a:t>информатизации скрытно </a:t>
            </a:r>
            <a:r>
              <a:rPr lang="ru-RU" sz="3200" dirty="0"/>
              <a:t>внедряется закладное устройство (мини фото или </a:t>
            </a:r>
            <a:r>
              <a:rPr lang="ru-RU" sz="3200" dirty="0" smtClean="0"/>
              <a:t>видеокамера</a:t>
            </a:r>
            <a:r>
              <a:rPr lang="ru-RU" sz="3200" dirty="0"/>
              <a:t>, мини микрофоны и др.) в этом случае такой канал является </a:t>
            </a:r>
            <a:r>
              <a:rPr lang="ru-RU" sz="3200" dirty="0" smtClean="0"/>
              <a:t>каналом </a:t>
            </a:r>
            <a:r>
              <a:rPr lang="ru-RU" sz="3200" dirty="0"/>
              <a:t>несанкционированного доступа.</a:t>
            </a:r>
          </a:p>
        </p:txBody>
      </p:sp>
    </p:spTree>
    <p:extLst>
      <p:ext uri="{BB962C8B-B14F-4D97-AF65-F5344CB8AC3E}">
        <p14:creationId xmlns:p14="http://schemas.microsoft.com/office/powerpoint/2010/main" xmlns="" val="8390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333532" cy="67637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500" b="1" dirty="0">
                <a:solidFill>
                  <a:srgbClr val="FF0000"/>
                </a:solidFill>
              </a:rPr>
              <a:t>Инфо-телекоммуникационные каналы утечки информации</a:t>
            </a:r>
            <a:r>
              <a:rPr lang="ru-RU" sz="3500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Носителем информации в инфо - телекоммуникационных каналах </a:t>
            </a:r>
            <a:r>
              <a:rPr lang="ru-RU" sz="2800" b="1" dirty="0" smtClean="0">
                <a:solidFill>
                  <a:srgbClr val="0070C0"/>
                </a:solidFill>
              </a:rPr>
              <a:t>являются </a:t>
            </a:r>
            <a:r>
              <a:rPr lang="ru-RU" sz="2800" b="1" dirty="0">
                <a:solidFill>
                  <a:srgbClr val="0070C0"/>
                </a:solidFill>
              </a:rPr>
              <a:t>«пакеты» - фреймы, с помощью которых информация </a:t>
            </a:r>
            <a:r>
              <a:rPr lang="ru-RU" sz="2800" b="1" dirty="0" smtClean="0">
                <a:solidFill>
                  <a:srgbClr val="0070C0"/>
                </a:solidFill>
              </a:rPr>
              <a:t>передаётся </a:t>
            </a:r>
            <a:r>
              <a:rPr lang="ru-RU" sz="2800" b="1" dirty="0">
                <a:solidFill>
                  <a:srgbClr val="0070C0"/>
                </a:solidFill>
              </a:rPr>
              <a:t>на сетевом и транспортном </a:t>
            </a:r>
            <a:r>
              <a:rPr lang="ru-RU" sz="2800" b="1" dirty="0" smtClean="0">
                <a:solidFill>
                  <a:srgbClr val="0070C0"/>
                </a:solidFill>
              </a:rPr>
              <a:t>уровнях модели взаимодействия открытых систем. </a:t>
            </a:r>
            <a:r>
              <a:rPr lang="ru-RU" sz="2800" b="1" dirty="0">
                <a:solidFill>
                  <a:srgbClr val="0070C0"/>
                </a:solidFill>
              </a:rPr>
              <a:t>Это каналы вычислительных сетей. </a:t>
            </a:r>
          </a:p>
          <a:p>
            <a:pPr algn="ctr"/>
            <a:r>
              <a:rPr lang="ru-RU" sz="2800" b="1" dirty="0">
                <a:solidFill>
                  <a:srgbClr val="00B050"/>
                </a:solidFill>
              </a:rPr>
              <a:t>Использование этих каналов позволяет в частности осуществлять </a:t>
            </a:r>
            <a:r>
              <a:rPr lang="ru-RU" sz="2800" b="1" dirty="0" smtClean="0">
                <a:solidFill>
                  <a:srgbClr val="00B050"/>
                </a:solidFill>
              </a:rPr>
              <a:t>блокирование </a:t>
            </a:r>
            <a:r>
              <a:rPr lang="ru-RU" sz="2800" b="1" dirty="0">
                <a:solidFill>
                  <a:srgbClr val="00B050"/>
                </a:solidFill>
              </a:rPr>
              <a:t>доступа к серверам и вычислительным сетям. Утечка </a:t>
            </a:r>
            <a:r>
              <a:rPr lang="ru-RU" sz="2800" b="1" dirty="0" smtClean="0">
                <a:solidFill>
                  <a:srgbClr val="00B050"/>
                </a:solidFill>
              </a:rPr>
              <a:t>информации </a:t>
            </a:r>
            <a:r>
              <a:rPr lang="ru-RU" sz="2800" b="1" dirty="0">
                <a:solidFill>
                  <a:srgbClr val="00B050"/>
                </a:solidFill>
              </a:rPr>
              <a:t>возможна в случае перехвата «пакетов» с </a:t>
            </a:r>
            <a:r>
              <a:rPr lang="ru-RU" sz="2800" b="1" dirty="0" smtClean="0">
                <a:solidFill>
                  <a:srgbClr val="00B050"/>
                </a:solidFill>
              </a:rPr>
              <a:t>конфиденциальной </a:t>
            </a:r>
            <a:r>
              <a:rPr lang="ru-RU" sz="2800" b="1" dirty="0">
                <a:solidFill>
                  <a:srgbClr val="00B050"/>
                </a:solidFill>
              </a:rPr>
              <a:t>информацией и НСД, в случаях непринятия мер по защите.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Так же как и технические каналы утечки информации, они </a:t>
            </a:r>
            <a:r>
              <a:rPr lang="ru-RU" sz="2800" b="1" dirty="0" smtClean="0">
                <a:solidFill>
                  <a:srgbClr val="C00000"/>
                </a:solidFill>
              </a:rPr>
              <a:t>являются </a:t>
            </a:r>
            <a:r>
              <a:rPr lang="ru-RU" sz="2800" b="1" dirty="0">
                <a:solidFill>
                  <a:srgbClr val="C00000"/>
                </a:solidFill>
              </a:rPr>
              <a:t>потенциальными каналами утечки, но только в случае </a:t>
            </a:r>
            <a:r>
              <a:rPr lang="ru-RU" sz="2800" b="1" dirty="0" smtClean="0">
                <a:solidFill>
                  <a:srgbClr val="C00000"/>
                </a:solidFill>
              </a:rPr>
              <a:t>подключения </a:t>
            </a:r>
            <a:r>
              <a:rPr lang="ru-RU" sz="2800" b="1" dirty="0">
                <a:solidFill>
                  <a:srgbClr val="C00000"/>
                </a:solidFill>
              </a:rPr>
              <a:t>к вычислительной сети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774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88" y="94268"/>
            <a:ext cx="11265031" cy="662704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Системно - программный канал.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Системно-программный канал </a:t>
            </a:r>
            <a:r>
              <a:rPr lang="ru-RU" sz="3200" b="1" dirty="0">
                <a:solidFill>
                  <a:srgbClr val="0070C0"/>
                </a:solidFill>
              </a:rPr>
              <a:t>– канал, перенос информации в котором, осуществляется с </a:t>
            </a:r>
            <a:r>
              <a:rPr lang="ru-RU" sz="3200" b="1" dirty="0" smtClean="0">
                <a:solidFill>
                  <a:srgbClr val="0070C0"/>
                </a:solidFill>
              </a:rPr>
              <a:t>использованием </a:t>
            </a:r>
            <a:r>
              <a:rPr lang="ru-RU" sz="3200" b="1" dirty="0">
                <a:solidFill>
                  <a:srgbClr val="0070C0"/>
                </a:solidFill>
              </a:rPr>
              <a:t>программных средств (программных кодов</a:t>
            </a:r>
            <a:r>
              <a:rPr lang="ru-RU" sz="3200" b="1" dirty="0" smtClean="0">
                <a:solidFill>
                  <a:srgbClr val="0070C0"/>
                </a:solidFill>
              </a:rPr>
              <a:t>).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Выделение </a:t>
            </a:r>
            <a:r>
              <a:rPr lang="ru-RU" sz="3200" b="1" dirty="0" smtClean="0">
                <a:solidFill>
                  <a:srgbClr val="0070C0"/>
                </a:solidFill>
              </a:rPr>
              <a:t>такого </a:t>
            </a:r>
            <a:r>
              <a:rPr lang="ru-RU" sz="3200" b="1" dirty="0">
                <a:solidFill>
                  <a:srgbClr val="0070C0"/>
                </a:solidFill>
              </a:rPr>
              <a:t>канала в самостоятельный, позволяет рассматривать </a:t>
            </a:r>
            <a:r>
              <a:rPr lang="ru-RU" sz="3200" b="1" dirty="0" smtClean="0">
                <a:solidFill>
                  <a:srgbClr val="0070C0"/>
                </a:solidFill>
              </a:rPr>
              <a:t>множество угроз </a:t>
            </a:r>
            <a:r>
              <a:rPr lang="ru-RU" sz="3200" b="1" dirty="0">
                <a:solidFill>
                  <a:srgbClr val="0070C0"/>
                </a:solidFill>
              </a:rPr>
              <a:t>безопасности информации с использованием </a:t>
            </a:r>
            <a:r>
              <a:rPr lang="ru-RU" sz="3200" b="1" dirty="0" smtClean="0">
                <a:solidFill>
                  <a:srgbClr val="0070C0"/>
                </a:solidFill>
              </a:rPr>
              <a:t>программных средств</a:t>
            </a:r>
            <a:r>
              <a:rPr lang="ru-RU" sz="3200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378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541" y="1047507"/>
            <a:ext cx="11106189" cy="42259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вопрос: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/>
              <a:t>Методы несанкционированного доступа к конфиденциальной информации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endParaRPr lang="ru-RU" sz="5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1195222" cy="67495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/>
              <a:t>Методы несанкционированного доступа к </a:t>
            </a:r>
            <a:r>
              <a:rPr lang="ru-RU" sz="3200" dirty="0" smtClean="0"/>
              <a:t>конфиденциальной информации </a:t>
            </a:r>
            <a:r>
              <a:rPr lang="ru-RU" sz="3200" dirty="0"/>
              <a:t>при использовании каждого канала имеют свои </a:t>
            </a:r>
            <a:r>
              <a:rPr lang="ru-RU" sz="3200" dirty="0" smtClean="0"/>
              <a:t>особенности</a:t>
            </a:r>
            <a:r>
              <a:rPr lang="ru-RU" sz="3200" dirty="0"/>
              <a:t>.</a:t>
            </a:r>
          </a:p>
          <a:p>
            <a:pPr algn="ctr"/>
            <a:r>
              <a:rPr lang="ru-RU" sz="3200" b="1" dirty="0"/>
              <a:t>Методы НСД с использованием организационного канала.</a:t>
            </a:r>
          </a:p>
          <a:p>
            <a:pPr algn="ctr"/>
            <a:r>
              <a:rPr lang="ru-RU" sz="3200" dirty="0"/>
              <a:t>Методами несанкционированного доступа являются:</a:t>
            </a:r>
          </a:p>
          <a:p>
            <a:pPr algn="ctr"/>
            <a:r>
              <a:rPr lang="ru-RU" sz="3200" dirty="0"/>
              <a:t>– </a:t>
            </a:r>
            <a:r>
              <a:rPr lang="ru-RU" sz="3200" i="1" dirty="0"/>
              <a:t>несанкционированный физический доступ на объект </a:t>
            </a:r>
            <a:r>
              <a:rPr lang="ru-RU" sz="3200" i="1" dirty="0" smtClean="0"/>
              <a:t>информатизации </a:t>
            </a:r>
            <a:r>
              <a:rPr lang="ru-RU" sz="3200" i="1" dirty="0"/>
              <a:t>и к ИОД;</a:t>
            </a:r>
          </a:p>
          <a:p>
            <a:pPr algn="ctr"/>
            <a:r>
              <a:rPr lang="ru-RU" sz="3200" dirty="0"/>
              <a:t>– </a:t>
            </a:r>
            <a:r>
              <a:rPr lang="ru-RU" sz="3200" i="1" dirty="0"/>
              <a:t>внедрение агентов в организацию (агентурная разведка);</a:t>
            </a:r>
          </a:p>
          <a:p>
            <a:pPr algn="ctr"/>
            <a:r>
              <a:rPr lang="ru-RU" sz="3200" dirty="0"/>
              <a:t>– </a:t>
            </a:r>
            <a:r>
              <a:rPr lang="ru-RU" sz="3200" i="1" dirty="0"/>
              <a:t>вербовка персонала, путём подкупа, шантажа, угроз (</a:t>
            </a:r>
            <a:r>
              <a:rPr lang="ru-RU" sz="3200" i="1" dirty="0" smtClean="0"/>
              <a:t>конкурентами</a:t>
            </a:r>
            <a:r>
              <a:rPr lang="ru-RU" sz="3200" i="1" dirty="0"/>
              <a:t>, разведками);</a:t>
            </a:r>
          </a:p>
          <a:p>
            <a:pPr algn="ctr"/>
            <a:r>
              <a:rPr lang="ru-RU" sz="3200" dirty="0"/>
              <a:t>– </a:t>
            </a:r>
            <a:r>
              <a:rPr lang="ru-RU" sz="3200" i="1" dirty="0"/>
              <a:t>выпытывание, выведывание у персонала, допущенного к </a:t>
            </a:r>
            <a:r>
              <a:rPr lang="ru-RU" sz="3200" i="1" dirty="0" smtClean="0"/>
              <a:t>ИОД злоумышленниками.</a:t>
            </a:r>
            <a:endParaRPr lang="ru-RU" sz="32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К </a:t>
            </a:r>
            <a:r>
              <a:rPr lang="ru-RU" sz="3200" dirty="0"/>
              <a:t>несанкционированному физическому доступу на объект </a:t>
            </a:r>
            <a:r>
              <a:rPr lang="ru-RU" sz="3200" dirty="0" smtClean="0"/>
              <a:t>информатизации </a:t>
            </a:r>
            <a:r>
              <a:rPr lang="ru-RU" sz="3200" dirty="0"/>
              <a:t>и к ИОД относится:</a:t>
            </a:r>
          </a:p>
          <a:p>
            <a:pPr algn="ctr"/>
            <a:r>
              <a:rPr lang="ru-RU" sz="3200" dirty="0"/>
              <a:t>1) преодоление рубежей территориальной защиты </a:t>
            </a:r>
            <a:r>
              <a:rPr lang="ru-RU" sz="3200" dirty="0" smtClean="0"/>
              <a:t>обманным путём </a:t>
            </a:r>
            <a:r>
              <a:rPr lang="ru-RU" sz="3200" dirty="0"/>
              <a:t>и доступ к незащищенным информационным ресурсам;</a:t>
            </a:r>
          </a:p>
          <a:p>
            <a:pPr algn="ctr"/>
            <a:r>
              <a:rPr lang="ru-RU" sz="3200" dirty="0"/>
              <a:t>2) хищение документов и носителей информации;</a:t>
            </a:r>
          </a:p>
          <a:p>
            <a:pPr algn="ctr"/>
            <a:r>
              <a:rPr lang="ru-RU" sz="3200" dirty="0"/>
              <a:t>3) визуальный перехват информации, выводимой на экраны </a:t>
            </a:r>
            <a:r>
              <a:rPr lang="ru-RU" sz="3200" dirty="0" smtClean="0"/>
              <a:t>мониторов </a:t>
            </a:r>
            <a:r>
              <a:rPr lang="ru-RU" sz="3200" dirty="0"/>
              <a:t>и принтеры, а также подслушивание.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dirty="0" smtClean="0"/>
              <a:t>Способы </a:t>
            </a:r>
            <a:r>
              <a:rPr lang="ru-RU" sz="2800" dirty="0"/>
              <a:t>доступа разведок зависят от </a:t>
            </a:r>
            <a:r>
              <a:rPr lang="ru-RU" sz="2800" dirty="0" smtClean="0"/>
              <a:t>применяемых средств </a:t>
            </a:r>
            <a:r>
              <a:rPr lang="ru-RU" sz="2800" dirty="0"/>
              <a:t>разведки. </a:t>
            </a:r>
            <a:endParaRPr lang="ru-RU" sz="2800" dirty="0" smtClean="0"/>
          </a:p>
          <a:p>
            <a:pPr algn="ctr"/>
            <a:r>
              <a:rPr lang="ru-RU" sz="2800" dirty="0" smtClean="0"/>
              <a:t>Доступ </a:t>
            </a:r>
            <a:r>
              <a:rPr lang="ru-RU" sz="2800" dirty="0"/>
              <a:t>с использованием технических </a:t>
            </a:r>
            <a:r>
              <a:rPr lang="ru-RU" sz="2800" dirty="0" smtClean="0"/>
              <a:t>средств разведки </a:t>
            </a:r>
            <a:r>
              <a:rPr lang="ru-RU" sz="2800" dirty="0"/>
              <a:t>является противоправным, если осуществляется </a:t>
            </a:r>
            <a:r>
              <a:rPr lang="ru-RU" sz="2800" dirty="0" smtClean="0"/>
              <a:t>злоумышленниками </a:t>
            </a:r>
            <a:r>
              <a:rPr lang="ru-RU" sz="2800" dirty="0"/>
              <a:t>и в первую очередь разведывательными органами </a:t>
            </a:r>
            <a:r>
              <a:rPr lang="ru-RU" sz="2800" dirty="0" smtClean="0"/>
              <a:t>иностранных </a:t>
            </a:r>
            <a:r>
              <a:rPr lang="ru-RU" sz="2800" dirty="0"/>
              <a:t>государств.</a:t>
            </a:r>
          </a:p>
          <a:p>
            <a:pPr algn="ctr"/>
            <a:r>
              <a:rPr lang="ru-RU" sz="2800" dirty="0"/>
              <a:t>Несанкционированный доступ возможен по специально </a:t>
            </a:r>
            <a:r>
              <a:rPr lang="ru-RU" sz="2800" dirty="0" smtClean="0"/>
              <a:t>организованным </a:t>
            </a:r>
            <a:r>
              <a:rPr lang="ru-RU" sz="2800" dirty="0"/>
              <a:t>техническим каналам утечки информации. При этом </a:t>
            </a:r>
            <a:r>
              <a:rPr lang="ru-RU" sz="2800" dirty="0" smtClean="0"/>
              <a:t>основными </a:t>
            </a:r>
            <a:r>
              <a:rPr lang="ru-RU" sz="2800" dirty="0"/>
              <a:t>способами реализации угроз являются:</a:t>
            </a:r>
          </a:p>
          <a:p>
            <a:pPr algn="ctr"/>
            <a:r>
              <a:rPr lang="ru-RU" sz="2800" dirty="0"/>
              <a:t>– </a:t>
            </a:r>
            <a:r>
              <a:rPr lang="ru-RU" sz="2800" i="1" dirty="0"/>
              <a:t>подключение к техническим средствам и системам ОИ;</a:t>
            </a:r>
          </a:p>
          <a:p>
            <a:pPr algn="ctr"/>
            <a:r>
              <a:rPr lang="ru-RU" sz="2800" dirty="0"/>
              <a:t>– </a:t>
            </a:r>
            <a:r>
              <a:rPr lang="ru-RU" sz="2800" i="1" dirty="0"/>
              <a:t>использованием закладочных устройств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1038146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6306012"/>
              </p:ext>
            </p:extLst>
          </p:nvPr>
        </p:nvGraphicFramePr>
        <p:xfrm>
          <a:off x="0" y="563880"/>
          <a:ext cx="11251611" cy="6294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390"/>
                <a:gridCol w="6845221"/>
              </a:tblGrid>
              <a:tr h="765951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Технические каналы утечки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несанкционированного доступа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097106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Радиоэлектронный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(электромагнитный) канал.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доступ с использованием средств РЭР к радиоканалам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организации, предназначенным для передачи информации, и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её перехват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перехват с использованием средств РЭР ПЭМИ и выделение из них полезного сигнала несущего ИОД без проникновения в КЗ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подключение к техническим средствам и системам за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пределами КЗ выделение сигнала из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наводок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сети электропитания, заземления и т.п. и получение ИОД</a:t>
                      </a:r>
                      <a:endParaRPr lang="ru-RU" sz="2000" dirty="0"/>
                    </a:p>
                  </a:txBody>
                  <a:tcPr/>
                </a:tc>
              </a:tr>
              <a:tr h="2431062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2.Акустический канал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перехват акустических и электроакустических сигналов с использованием специальных средств без проникновения в КЗ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использование закладочных устройств в контролируемой зоне (микрофоны, диктофоны, магнитофоны, радиомикрофоны и т.п.) изготовленными специально для ведения разведки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6957" y="142914"/>
            <a:ext cx="5656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Методы НСД с использованием Т-КУИ</a:t>
            </a:r>
          </a:p>
        </p:txBody>
      </p:sp>
    </p:spTree>
    <p:extLst>
      <p:ext uri="{BB962C8B-B14F-4D97-AF65-F5344CB8AC3E}">
        <p14:creationId xmlns:p14="http://schemas.microsoft.com/office/powerpoint/2010/main" xmlns="" val="25529630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9206083"/>
              </p:ext>
            </p:extLst>
          </p:nvPr>
        </p:nvGraphicFramePr>
        <p:xfrm>
          <a:off x="0" y="867266"/>
          <a:ext cx="11251611" cy="5990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6390"/>
                <a:gridCol w="6845221"/>
              </a:tblGrid>
              <a:tr h="866584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Технические каналы утечки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Методы несанкционированного доступа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127239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Оптический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(визуально – оптический)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видеонаблюдение с использованием средств оптической и оптико-электронной разведки без проникновения в КЗ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использование закладочных устройств в контролируемой зоне (скрыто устанавливаемые фото и видеокамеры с выходным отверстием объектива несколько мм и др. изготовленными специально для ведения разведки и позволяющих как делать запись, так и передавать по каналу видеосигнал)</a:t>
                      </a:r>
                      <a:endParaRPr lang="ru-RU" sz="2000" dirty="0"/>
                    </a:p>
                  </a:txBody>
                  <a:tcPr/>
                </a:tc>
              </a:tr>
              <a:tr h="1996911"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4.Материально –вещественный</a:t>
                      </a:r>
                    </a:p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канал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-Добывание материалов и веществ, которые в виде отходов или некачественных промежуточных продуктов бесконтрольно могут попасть за пределы контролируемой (охраняемой) зоны, некачественно уничтоженных бумажных, фото и других носителей в виде черновиков и т.п.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6957" y="142914"/>
            <a:ext cx="5656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Методы НСД с использованием Т-КУИ</a:t>
            </a:r>
          </a:p>
        </p:txBody>
      </p:sp>
    </p:spTree>
    <p:extLst>
      <p:ext uri="{BB962C8B-B14F-4D97-AF65-F5344CB8AC3E}">
        <p14:creationId xmlns:p14="http://schemas.microsoft.com/office/powerpoint/2010/main" xmlns="" val="174464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944" y="910845"/>
            <a:ext cx="10241040" cy="5631612"/>
          </a:xfrm>
        </p:spPr>
        <p:txBody>
          <a:bodyPr>
            <a:normAutofit/>
          </a:bodyPr>
          <a:lstStyle/>
          <a:p>
            <a:pPr algn="ctr"/>
            <a:r>
              <a:rPr lang="ru-RU" sz="4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вопрос:</a:t>
            </a:r>
            <a:r>
              <a:rPr lang="en-US" sz="4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2905A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srgbClr val="FF0000"/>
                </a:solidFill>
              </a:rPr>
              <a:t>Каналы утечки информации ограниченного </a:t>
            </a:r>
            <a:r>
              <a:rPr lang="ru-RU" sz="6000" b="1" dirty="0" smtClean="0">
                <a:solidFill>
                  <a:srgbClr val="FF0000"/>
                </a:solidFill>
              </a:rPr>
              <a:t>доступа.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/>
              <a:t/>
            </a:r>
            <a:br>
              <a:rPr lang="ru-RU" sz="6000" b="1" dirty="0"/>
            </a:b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4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ctr"/>
            <a:r>
              <a:rPr lang="ru-RU" sz="2800" dirty="0"/>
              <a:t>С использованием закладочных устройств реализуются </a:t>
            </a:r>
            <a:r>
              <a:rPr lang="ru-RU" sz="2800" dirty="0" smtClean="0"/>
              <a:t>методы НСД </a:t>
            </a:r>
            <a:r>
              <a:rPr lang="ru-RU" sz="2800" dirty="0"/>
              <a:t>по акустическому и оптическому каналам утечки.</a:t>
            </a:r>
          </a:p>
          <a:p>
            <a:pPr algn="ctr"/>
            <a:r>
              <a:rPr lang="ru-RU" sz="2800" b="1" i="1" dirty="0"/>
              <a:t>Акустический канал. </a:t>
            </a:r>
            <a:r>
              <a:rPr lang="ru-RU" sz="2800" dirty="0"/>
              <a:t>Для перехвата и регистрации </a:t>
            </a:r>
            <a:r>
              <a:rPr lang="ru-RU" sz="2800" dirty="0" smtClean="0"/>
              <a:t>акустической информации </a:t>
            </a:r>
            <a:r>
              <a:rPr lang="ru-RU" sz="2800" dirty="0"/>
              <a:t>существует огромный арсенал разнообразных </a:t>
            </a:r>
            <a:r>
              <a:rPr lang="ru-RU" sz="2800" dirty="0" smtClean="0"/>
              <a:t>средств разведки</a:t>
            </a:r>
            <a:r>
              <a:rPr lang="ru-RU" sz="2800" dirty="0"/>
              <a:t>: микрофоны, электронные стетоскопы, радиомикрофоны </a:t>
            </a:r>
            <a:r>
              <a:rPr lang="ru-RU" sz="2800" dirty="0" smtClean="0"/>
              <a:t>или так </a:t>
            </a:r>
            <a:r>
              <a:rPr lang="ru-RU" sz="2800" dirty="0"/>
              <a:t>называемые «</a:t>
            </a:r>
            <a:r>
              <a:rPr lang="ru-RU" sz="2800" dirty="0" err="1"/>
              <a:t>радиозакладки</a:t>
            </a:r>
            <a:r>
              <a:rPr lang="ru-RU" sz="2800" dirty="0"/>
              <a:t>», направленные и лазерные </a:t>
            </a:r>
            <a:r>
              <a:rPr lang="ru-RU" sz="2800" dirty="0" smtClean="0"/>
              <a:t>микрофоны</a:t>
            </a:r>
            <a:r>
              <a:rPr lang="ru-RU" sz="2800" dirty="0"/>
              <a:t>, аппаратура магнитной записи. Набор средств акустической </a:t>
            </a:r>
            <a:r>
              <a:rPr lang="ru-RU" sz="2800" dirty="0" smtClean="0"/>
              <a:t>разведки</a:t>
            </a:r>
            <a:r>
              <a:rPr lang="ru-RU" sz="2800" dirty="0"/>
              <a:t>, используемых для решения конкретной задачи, сильно </a:t>
            </a:r>
            <a:r>
              <a:rPr lang="ru-RU" sz="2800" dirty="0" smtClean="0"/>
              <a:t>зависит от </a:t>
            </a:r>
            <a:r>
              <a:rPr lang="ru-RU" sz="2800" dirty="0"/>
              <a:t>возможности доступа агента в контролируемое помещение или </a:t>
            </a:r>
            <a:r>
              <a:rPr lang="ru-RU" sz="2800" dirty="0" smtClean="0"/>
              <a:t>к интересующим </a:t>
            </a:r>
            <a:r>
              <a:rPr lang="ru-RU" sz="2800" dirty="0"/>
              <a:t>лицам. Применение тех или иных средств </a:t>
            </a:r>
            <a:r>
              <a:rPr lang="ru-RU" sz="2800" dirty="0" smtClean="0"/>
              <a:t>акустического </a:t>
            </a:r>
            <a:r>
              <a:rPr lang="ru-RU" sz="2800" dirty="0"/>
              <a:t>контроля зависит от условий применения, поставленной задачи</a:t>
            </a:r>
            <a:r>
              <a:rPr lang="ru-RU" sz="2800" dirty="0" smtClean="0"/>
              <a:t>, технических </a:t>
            </a:r>
            <a:r>
              <a:rPr lang="ru-RU" sz="2800" dirty="0"/>
              <a:t>и прежде всего финансовых возможностей </a:t>
            </a:r>
            <a:r>
              <a:rPr lang="ru-RU" sz="2800" dirty="0" smtClean="0"/>
              <a:t>организаторов подслушивания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09068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1292840" cy="68580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Микрофоны</a:t>
            </a:r>
            <a:r>
              <a:rPr lang="ru-RU" sz="2800" b="1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2800" dirty="0" smtClean="0"/>
              <a:t>Если </a:t>
            </a:r>
            <a:r>
              <a:rPr lang="ru-RU" sz="2800" dirty="0"/>
              <a:t>имеется постоянный доступ </a:t>
            </a:r>
            <a:r>
              <a:rPr lang="ru-RU" sz="2800" dirty="0" smtClean="0"/>
              <a:t>к объекту </a:t>
            </a:r>
            <a:r>
              <a:rPr lang="ru-RU" sz="2800" dirty="0"/>
              <a:t>контроля, могут быть использованы простейшие </a:t>
            </a:r>
            <a:r>
              <a:rPr lang="ru-RU" sz="2800" dirty="0" smtClean="0"/>
              <a:t>миниатюрные </a:t>
            </a:r>
            <a:r>
              <a:rPr lang="ru-RU" sz="2800" dirty="0"/>
              <a:t>микрофоны, соединительные линии которых выводят в </a:t>
            </a:r>
            <a:r>
              <a:rPr lang="ru-RU" sz="2800" dirty="0" smtClean="0"/>
              <a:t>соседние помещения </a:t>
            </a:r>
            <a:r>
              <a:rPr lang="ru-RU" sz="2800" dirty="0"/>
              <a:t>для регистрации и дальнейшего прослушивания </a:t>
            </a:r>
            <a:r>
              <a:rPr lang="ru-RU" sz="2800" dirty="0" smtClean="0"/>
              <a:t>акустической </a:t>
            </a:r>
            <a:r>
              <a:rPr lang="ru-RU" sz="2800" dirty="0"/>
              <a:t>информации. Такие микрофоны диаметром 2.5 мм могут </a:t>
            </a:r>
            <a:r>
              <a:rPr lang="ru-RU" sz="2800" dirty="0" smtClean="0"/>
              <a:t>улавливать </a:t>
            </a:r>
            <a:r>
              <a:rPr lang="ru-RU" sz="2800" dirty="0"/>
              <a:t>нормальный человеческий голос с расстояния до 10-15 м.</a:t>
            </a:r>
          </a:p>
          <a:p>
            <a:pPr algn="ctr"/>
            <a:r>
              <a:rPr lang="ru-RU" sz="2800" dirty="0"/>
              <a:t>Вместе с микрофоном в контролируемом помещении, как правило</a:t>
            </a:r>
            <a:r>
              <a:rPr lang="ru-RU" sz="2800" dirty="0" smtClean="0"/>
              <a:t>, скрытно </a:t>
            </a:r>
            <a:r>
              <a:rPr lang="ru-RU" sz="2800" dirty="0"/>
              <a:t>устанавливают миниатюрный усилитель с компрессором </a:t>
            </a:r>
            <a:r>
              <a:rPr lang="ru-RU" sz="2800" dirty="0" smtClean="0"/>
              <a:t>для увеличения </a:t>
            </a:r>
            <a:r>
              <a:rPr lang="ru-RU" sz="2800" dirty="0"/>
              <a:t>динамического диапазона акустических сигналов и </a:t>
            </a:r>
            <a:r>
              <a:rPr lang="ru-RU" sz="2800" dirty="0" smtClean="0"/>
              <a:t>обеспечения </a:t>
            </a:r>
            <a:r>
              <a:rPr lang="ru-RU" sz="2800" dirty="0"/>
              <a:t>передачи акустической информации на значительные </a:t>
            </a:r>
            <a:r>
              <a:rPr lang="ru-RU" sz="2800" dirty="0" smtClean="0"/>
              <a:t>расстояния</a:t>
            </a:r>
            <a:r>
              <a:rPr lang="ru-RU" sz="2800" dirty="0"/>
              <a:t>. Эти расстояния в современных изделиях достигают до </a:t>
            </a:r>
            <a:r>
              <a:rPr lang="ru-RU" sz="2800" dirty="0" smtClean="0"/>
              <a:t>500 метров </a:t>
            </a:r>
            <a:r>
              <a:rPr lang="ru-RU" sz="2800" dirty="0"/>
              <a:t>и более, то есть служба безопасности фирмы, </a:t>
            </a:r>
            <a:r>
              <a:rPr lang="ru-RU" sz="2800" dirty="0" smtClean="0"/>
              <a:t>занимающей многоэтажный </a:t>
            </a:r>
            <a:r>
              <a:rPr lang="ru-RU" sz="2800" dirty="0"/>
              <a:t>офис (или злоумышленник), может прослушивать </a:t>
            </a:r>
            <a:r>
              <a:rPr lang="ru-RU" sz="2800" dirty="0" smtClean="0"/>
              <a:t>любое </a:t>
            </a:r>
            <a:r>
              <a:rPr lang="ru-RU" sz="2800" dirty="0"/>
              <a:t>помещение в здании.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89172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Диктофоны и магнитофоны.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r>
              <a:rPr lang="ru-RU" sz="2800" dirty="0" smtClean="0"/>
              <a:t>Если </a:t>
            </a:r>
            <a:r>
              <a:rPr lang="ru-RU" sz="2800" dirty="0"/>
              <a:t>агенты не имеют </a:t>
            </a:r>
            <a:r>
              <a:rPr lang="ru-RU" sz="2800" dirty="0" smtClean="0"/>
              <a:t>постоянного доступа </a:t>
            </a:r>
            <a:r>
              <a:rPr lang="ru-RU" sz="2800" dirty="0"/>
              <a:t>к объекту, но имеется возможность его кратковременного </a:t>
            </a:r>
            <a:r>
              <a:rPr lang="ru-RU" sz="2800" dirty="0" smtClean="0"/>
              <a:t>посещения </a:t>
            </a:r>
            <a:r>
              <a:rPr lang="ru-RU" sz="2800" dirty="0"/>
              <a:t>под различными предлогами, то для акустической </a:t>
            </a:r>
            <a:r>
              <a:rPr lang="ru-RU" sz="2800" dirty="0" smtClean="0"/>
              <a:t>разведки используются </a:t>
            </a:r>
            <a:r>
              <a:rPr lang="ru-RU" sz="2800" dirty="0"/>
              <a:t>радиомикрофоны, миниатюрные диктофоны и </a:t>
            </a:r>
            <a:r>
              <a:rPr lang="ru-RU" sz="2800" dirty="0" smtClean="0"/>
              <a:t>магнитофоны </a:t>
            </a:r>
            <a:r>
              <a:rPr lang="ru-RU" sz="2800" dirty="0"/>
              <a:t>закамуфлированные под предметы повседневного обихода: </a:t>
            </a:r>
            <a:r>
              <a:rPr lang="ru-RU" sz="2800" dirty="0" smtClean="0"/>
              <a:t>книгу</a:t>
            </a:r>
            <a:r>
              <a:rPr lang="ru-RU" sz="2800" dirty="0"/>
              <a:t>, письменные приборы, пачку сигарет, авторучку. Кроме этого, </a:t>
            </a:r>
            <a:r>
              <a:rPr lang="ru-RU" sz="2800" dirty="0" smtClean="0"/>
              <a:t>диктофон </a:t>
            </a:r>
            <a:r>
              <a:rPr lang="ru-RU" sz="2800" dirty="0"/>
              <a:t>может находиться у одного из лиц, присутствующих на </a:t>
            </a:r>
            <a:r>
              <a:rPr lang="ru-RU" sz="2800" dirty="0" smtClean="0"/>
              <a:t>закрытом </a:t>
            </a:r>
            <a:r>
              <a:rPr lang="ru-RU" sz="2800" dirty="0"/>
              <a:t>совещании. В этом случае часто используют выносной микрофон</a:t>
            </a:r>
            <a:r>
              <a:rPr lang="ru-RU" sz="2800" dirty="0" smtClean="0"/>
              <a:t>, спрятанный </a:t>
            </a:r>
            <a:r>
              <a:rPr lang="ru-RU" sz="2800" dirty="0"/>
              <a:t>под одеждой или закамуфлированный под часы, </a:t>
            </a:r>
            <a:r>
              <a:rPr lang="ru-RU" sz="2800" dirty="0" smtClean="0"/>
              <a:t>авторучку</a:t>
            </a:r>
            <a:r>
              <a:rPr lang="ru-RU" sz="2800" dirty="0"/>
              <a:t>, пуговицу. Скрыто установленный в атташе-кейс </a:t>
            </a:r>
            <a:r>
              <a:rPr lang="ru-RU" sz="2800" dirty="0" smtClean="0"/>
              <a:t>малогабаритный магнитофон </a:t>
            </a:r>
            <a:r>
              <a:rPr lang="ru-RU" sz="2800" dirty="0"/>
              <a:t>может незаметно включаться с помощью простой </a:t>
            </a:r>
            <a:r>
              <a:rPr lang="ru-RU" sz="2800" dirty="0" smtClean="0"/>
              <a:t>шариковой </a:t>
            </a:r>
            <a:r>
              <a:rPr lang="ru-RU" sz="2800" dirty="0"/>
              <a:t>ручки.</a:t>
            </a:r>
          </a:p>
        </p:txBody>
      </p:sp>
    </p:spTree>
    <p:extLst>
      <p:ext uri="{BB962C8B-B14F-4D97-AF65-F5344CB8AC3E}">
        <p14:creationId xmlns:p14="http://schemas.microsoft.com/office/powerpoint/2010/main" xmlns="" val="3450140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Радиомикрофоны.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/>
              <a:t>Радиомикрофоны </a:t>
            </a:r>
            <a:r>
              <a:rPr lang="ru-RU" sz="2800" dirty="0"/>
              <a:t>являются самыми </a:t>
            </a:r>
            <a:r>
              <a:rPr lang="ru-RU" sz="2800" dirty="0" smtClean="0"/>
              <a:t>распространенными </a:t>
            </a:r>
            <a:r>
              <a:rPr lang="ru-RU" sz="2800" dirty="0"/>
              <a:t>техническими средствами съема акустической </a:t>
            </a:r>
            <a:r>
              <a:rPr lang="ru-RU" sz="2800" dirty="0" smtClean="0"/>
              <a:t>информации</a:t>
            </a:r>
            <a:r>
              <a:rPr lang="ru-RU" sz="2800" dirty="0"/>
              <a:t>. </a:t>
            </a:r>
            <a:endParaRPr lang="ru-RU" sz="2800" dirty="0" smtClean="0"/>
          </a:p>
          <a:p>
            <a:pPr algn="ctr"/>
            <a:r>
              <a:rPr lang="ru-RU" sz="2800" dirty="0" smtClean="0"/>
              <a:t>Их </a:t>
            </a:r>
            <a:r>
              <a:rPr lang="ru-RU" sz="2800" dirty="0"/>
              <a:t>популярность объясняется простотой пользования, </a:t>
            </a:r>
            <a:r>
              <a:rPr lang="ru-RU" sz="2800" dirty="0" smtClean="0"/>
              <a:t>относительной </a:t>
            </a:r>
            <a:r>
              <a:rPr lang="ru-RU" sz="2800" dirty="0"/>
              <a:t>дешевизной, малыми размерами и возможностью камуфляжа.</a:t>
            </a:r>
          </a:p>
          <a:p>
            <a:pPr algn="ctr"/>
            <a:r>
              <a:rPr lang="ru-RU" sz="2800" dirty="0"/>
              <a:t>Разнообразие радиомикрофонов или, так называемых </a:t>
            </a:r>
            <a:r>
              <a:rPr lang="ru-RU" sz="2800" dirty="0" smtClean="0"/>
              <a:t>«</a:t>
            </a:r>
            <a:r>
              <a:rPr lang="ru-RU" sz="2800" dirty="0" err="1" smtClean="0"/>
              <a:t>радиозакладок</a:t>
            </a:r>
            <a:r>
              <a:rPr lang="ru-RU" sz="2800" dirty="0" smtClean="0"/>
              <a:t>» столь </a:t>
            </a:r>
            <a:r>
              <a:rPr lang="ru-RU" sz="2800" dirty="0"/>
              <a:t>велико, что требуется отдельная </a:t>
            </a:r>
            <a:r>
              <a:rPr lang="ru-RU" sz="2800" dirty="0" smtClean="0"/>
              <a:t>классификация. </a:t>
            </a:r>
            <a:r>
              <a:rPr lang="ru-RU" sz="2800" dirty="0" err="1" smtClean="0"/>
              <a:t>Радиозакладки</a:t>
            </a:r>
            <a:r>
              <a:rPr lang="ru-RU" sz="2800" dirty="0" smtClean="0"/>
              <a:t> работают как обычный передатчик. В качестве источника электропитания </a:t>
            </a:r>
            <a:r>
              <a:rPr lang="ru-RU" sz="2800" dirty="0" err="1" smtClean="0"/>
              <a:t>радиозакладок</a:t>
            </a:r>
            <a:r>
              <a:rPr lang="ru-RU" sz="2800" dirty="0" smtClean="0"/>
              <a:t> используются малогабаритные аккумуляторы. Срок работы подобных закладок определяется временем работы аккумулятора. При непрерывной работе это 1-2 суток. Закладки могут быть весьма сложными (использовать системы накопления и передачи сигналов, устройства дистанционного накопления).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382965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dirty="0" smtClean="0"/>
              <a:t>Скрытность </a:t>
            </a:r>
            <a:r>
              <a:rPr lang="ru-RU" sz="2800" dirty="0"/>
              <a:t>работы </a:t>
            </a:r>
            <a:r>
              <a:rPr lang="ru-RU" sz="2800" dirty="0" err="1"/>
              <a:t>радиозакладок</a:t>
            </a:r>
            <a:r>
              <a:rPr lang="ru-RU" sz="2800" dirty="0"/>
              <a:t> обеспечивается </a:t>
            </a:r>
            <a:r>
              <a:rPr lang="ru-RU" sz="2800" dirty="0" smtClean="0"/>
              <a:t>небольшой мощностью </a:t>
            </a:r>
            <a:r>
              <a:rPr lang="ru-RU" sz="2800" dirty="0"/>
              <a:t>передатчика, выбором частоты излучения и </a:t>
            </a:r>
            <a:r>
              <a:rPr lang="ru-RU" sz="2800" dirty="0" smtClean="0"/>
              <a:t>применением специальных </a:t>
            </a:r>
            <a:r>
              <a:rPr lang="ru-RU" sz="2800" dirty="0"/>
              <a:t>мер закрытия.</a:t>
            </a:r>
          </a:p>
          <a:p>
            <a:pPr algn="ctr"/>
            <a:r>
              <a:rPr lang="ru-RU" sz="2800" dirty="0"/>
              <a:t>Прием сигналов с радиомикрофонов осуществляется на </a:t>
            </a:r>
            <a:r>
              <a:rPr lang="ru-RU" sz="2800" dirty="0" smtClean="0"/>
              <a:t>стандартные </a:t>
            </a:r>
            <a:r>
              <a:rPr lang="ru-RU" sz="2800" dirty="0"/>
              <a:t>FМ </a:t>
            </a:r>
            <a:r>
              <a:rPr lang="ru-RU" sz="2800" dirty="0" smtClean="0"/>
              <a:t>- радиоприемники </a:t>
            </a:r>
            <a:r>
              <a:rPr lang="ru-RU" sz="2800" dirty="0"/>
              <a:t>или специально изготовленные </a:t>
            </a:r>
            <a:r>
              <a:rPr lang="ru-RU" sz="2800" dirty="0" smtClean="0"/>
              <a:t>контрольные </a:t>
            </a:r>
            <a:r>
              <a:rPr lang="ru-RU" sz="2800" dirty="0"/>
              <a:t>пункты с возможностью звукозаписи.</a:t>
            </a:r>
          </a:p>
          <a:p>
            <a:pPr algn="ctr"/>
            <a:r>
              <a:rPr lang="ru-RU" sz="2800" dirty="0"/>
              <a:t>Чаще всего для приема акустических сигналов от </a:t>
            </a:r>
            <a:r>
              <a:rPr lang="ru-RU" sz="2800" dirty="0" smtClean="0"/>
              <a:t>радио-микрофонов </a:t>
            </a:r>
            <a:r>
              <a:rPr lang="ru-RU" sz="2800" dirty="0"/>
              <a:t>применяют сканирующие приемники (сканеры</a:t>
            </a:r>
            <a:r>
              <a:rPr lang="ru-RU" sz="2800" dirty="0" smtClean="0"/>
              <a:t>). </a:t>
            </a:r>
          </a:p>
          <a:p>
            <a:pPr algn="ctr"/>
            <a:r>
              <a:rPr lang="ru-RU" sz="2800" dirty="0" smtClean="0"/>
              <a:t>Используют </a:t>
            </a:r>
            <a:r>
              <a:rPr lang="ru-RU" sz="2800" dirty="0"/>
              <a:t>также бытовые радиоприемники с установленным </a:t>
            </a:r>
            <a:r>
              <a:rPr lang="ru-RU" sz="2800" dirty="0" smtClean="0"/>
              <a:t>конвертером </a:t>
            </a:r>
            <a:r>
              <a:rPr lang="ru-RU" sz="2800" dirty="0"/>
              <a:t>для приема сигналов в нужном диапазоне частот.</a:t>
            </a:r>
          </a:p>
        </p:txBody>
      </p:sp>
    </p:spTree>
    <p:extLst>
      <p:ext uri="{BB962C8B-B14F-4D97-AF65-F5344CB8AC3E}">
        <p14:creationId xmlns:p14="http://schemas.microsoft.com/office/powerpoint/2010/main" xmlns="" val="26588066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Оптический канал.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/>
              <a:t>Из </a:t>
            </a:r>
            <a:r>
              <a:rPr lang="ru-RU" sz="2800" dirty="0"/>
              <a:t>средств данного типа наиболее </a:t>
            </a:r>
            <a:r>
              <a:rPr lang="ru-RU" sz="2800" dirty="0" smtClean="0"/>
              <a:t>широко применяются </a:t>
            </a:r>
            <a:r>
              <a:rPr lang="ru-RU" sz="2800" dirty="0"/>
              <a:t>скрыто устанавливаемые фото-, кино-, и видеокамеры </a:t>
            </a:r>
            <a:r>
              <a:rPr lang="ru-RU" sz="2800" dirty="0" smtClean="0"/>
              <a:t>с выходным </a:t>
            </a:r>
            <a:r>
              <a:rPr lang="ru-RU" sz="2800" dirty="0"/>
              <a:t>отверстием объектива несколько миллиметров</a:t>
            </a:r>
            <a:r>
              <a:rPr lang="ru-RU" sz="2800" dirty="0" smtClean="0"/>
              <a:t>. </a:t>
            </a:r>
          </a:p>
          <a:p>
            <a:pPr algn="ctr"/>
            <a:r>
              <a:rPr lang="ru-RU" sz="2800" dirty="0" smtClean="0"/>
              <a:t>Используются </a:t>
            </a:r>
            <a:r>
              <a:rPr lang="ru-RU" sz="2800" dirty="0"/>
              <a:t>также миниатюрные видеосистемы состоящие </a:t>
            </a:r>
            <a:r>
              <a:rPr lang="ru-RU" sz="2800" dirty="0" smtClean="0"/>
              <a:t>из </a:t>
            </a:r>
            <a:r>
              <a:rPr lang="ru-RU" sz="2800" dirty="0" err="1" smtClean="0"/>
              <a:t>микровидеокамеры</a:t>
            </a:r>
            <a:r>
              <a:rPr lang="ru-RU" sz="2800" dirty="0" smtClean="0"/>
              <a:t> </a:t>
            </a:r>
            <a:r>
              <a:rPr lang="ru-RU" sz="2800" dirty="0"/>
              <a:t>с высокой чувствительностью и микрофоном. </a:t>
            </a:r>
            <a:r>
              <a:rPr lang="ru-RU" sz="2800" dirty="0" smtClean="0"/>
              <a:t>Устанавливаются </a:t>
            </a:r>
            <a:r>
              <a:rPr lang="ru-RU" sz="2800" dirty="0"/>
              <a:t>на двери или в стене. </a:t>
            </a:r>
            <a:endParaRPr lang="ru-RU" sz="2800" dirty="0" smtClean="0"/>
          </a:p>
          <a:p>
            <a:pPr algn="ctr"/>
            <a:r>
              <a:rPr lang="ru-RU" sz="2800" dirty="0" smtClean="0"/>
              <a:t>Для </a:t>
            </a:r>
            <a:r>
              <a:rPr lang="ru-RU" sz="2800" dirty="0"/>
              <a:t>конспиративного </a:t>
            </a:r>
            <a:r>
              <a:rPr lang="ru-RU" sz="2800" dirty="0" smtClean="0"/>
              <a:t>наблюдения </a:t>
            </a:r>
            <a:r>
              <a:rPr lang="ru-RU" sz="2800" dirty="0"/>
              <a:t>используются также </a:t>
            </a:r>
            <a:r>
              <a:rPr lang="ru-RU" sz="2800" dirty="0" err="1"/>
              <a:t>микровидеокамеры</a:t>
            </a:r>
            <a:r>
              <a:rPr lang="ru-RU" sz="2800" dirty="0"/>
              <a:t> в настенных часах, в </a:t>
            </a:r>
            <a:r>
              <a:rPr lang="ru-RU" sz="2800" dirty="0" smtClean="0"/>
              <a:t>датчиках </a:t>
            </a:r>
            <a:r>
              <a:rPr lang="ru-RU" sz="2800" dirty="0"/>
              <a:t>пожарной сигнализации, небольших </a:t>
            </a:r>
            <a:r>
              <a:rPr lang="ru-RU" sz="2800" dirty="0" err="1"/>
              <a:t>радиомагнитолах</a:t>
            </a:r>
            <a:r>
              <a:rPr lang="ru-RU" sz="2800" dirty="0"/>
              <a:t>, а также </a:t>
            </a:r>
            <a:r>
              <a:rPr lang="ru-RU" sz="2800" dirty="0" smtClean="0"/>
              <a:t>в галстуке </a:t>
            </a:r>
            <a:r>
              <a:rPr lang="ru-RU" sz="2800" dirty="0"/>
              <a:t>или брючном ремне. </a:t>
            </a:r>
          </a:p>
        </p:txBody>
      </p:sp>
    </p:spTree>
    <p:extLst>
      <p:ext uri="{BB962C8B-B14F-4D97-AF65-F5344CB8AC3E}">
        <p14:creationId xmlns:p14="http://schemas.microsoft.com/office/powerpoint/2010/main" xmlns="" val="441068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414" y="94268"/>
            <a:ext cx="11119808" cy="66553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технических каналов </a:t>
            </a:r>
            <a:r>
              <a:rPr lang="ru-RU" sz="2800" b="1" dirty="0" smtClean="0">
                <a:solidFill>
                  <a:srgbClr val="FF0000"/>
                </a:solidFill>
              </a:rPr>
              <a:t>утечки информации</a:t>
            </a:r>
            <a:r>
              <a:rPr lang="ru-RU" sz="2800" b="1" dirty="0"/>
              <a:t>. </a:t>
            </a:r>
            <a:endParaRPr lang="ru-RU" sz="2800" b="1" dirty="0" smtClean="0"/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Оптический канал.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/>
              <a:t>Видеоизображение </a:t>
            </a:r>
            <a:r>
              <a:rPr lang="ru-RU" sz="2800" dirty="0"/>
              <a:t>может </a:t>
            </a:r>
            <a:r>
              <a:rPr lang="ru-RU" sz="2800" dirty="0" smtClean="0"/>
              <a:t>записываться на </a:t>
            </a:r>
            <a:r>
              <a:rPr lang="ru-RU" sz="2800" dirty="0"/>
              <a:t>малогабаритный видеомагнитофон или передаваться с </a:t>
            </a:r>
            <a:r>
              <a:rPr lang="ru-RU" sz="2800" dirty="0" smtClean="0"/>
              <a:t>помощью малогабаритного </a:t>
            </a:r>
            <a:r>
              <a:rPr lang="ru-RU" sz="2800" dirty="0"/>
              <a:t>передатчика по радиоканалу в другое помещение </a:t>
            </a:r>
            <a:r>
              <a:rPr lang="ru-RU" sz="2800" dirty="0" smtClean="0"/>
              <a:t>или автомашину </a:t>
            </a:r>
            <a:r>
              <a:rPr lang="ru-RU" sz="2800" dirty="0"/>
              <a:t>на специальный или стандартный телеприемник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dirty="0" smtClean="0"/>
              <a:t> Расстояние </a:t>
            </a:r>
            <a:r>
              <a:rPr lang="ru-RU" sz="2800" dirty="0"/>
              <a:t>передачи, в зависимости от мощности передачи достигает от </a:t>
            </a:r>
            <a:r>
              <a:rPr lang="ru-RU" sz="2800" dirty="0" smtClean="0"/>
              <a:t>200 метров </a:t>
            </a:r>
            <a:r>
              <a:rPr lang="ru-RU" sz="2800" dirty="0"/>
              <a:t>до 1 км. При использовании ретрансляторов расстояние </a:t>
            </a:r>
            <a:r>
              <a:rPr lang="ru-RU" sz="2800" dirty="0" smtClean="0"/>
              <a:t>передачи </a:t>
            </a:r>
            <a:r>
              <a:rPr lang="ru-RU" sz="2800" dirty="0"/>
              <a:t>может быть значительно увеличено.</a:t>
            </a:r>
          </a:p>
        </p:txBody>
      </p:sp>
    </p:spTree>
    <p:extLst>
      <p:ext uri="{BB962C8B-B14F-4D97-AF65-F5344CB8AC3E}">
        <p14:creationId xmlns:p14="http://schemas.microsoft.com/office/powerpoint/2010/main" xmlns="" val="4410682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4268"/>
            <a:ext cx="11308080" cy="67637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инфо- </a:t>
            </a:r>
            <a:r>
              <a:rPr lang="ru-RU" sz="2800" b="1" dirty="0" smtClean="0">
                <a:solidFill>
                  <a:srgbClr val="FF0000"/>
                </a:solidFill>
              </a:rPr>
              <a:t>телекоммуникационного </a:t>
            </a:r>
            <a:r>
              <a:rPr lang="ru-RU" sz="2800" b="1" dirty="0">
                <a:solidFill>
                  <a:srgbClr val="FF0000"/>
                </a:solidFill>
              </a:rPr>
              <a:t>канала.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/>
              <a:t>Основным </a:t>
            </a:r>
            <a:r>
              <a:rPr lang="ru-RU" sz="2800" dirty="0"/>
              <a:t>способом является «подключение к </a:t>
            </a:r>
            <a:r>
              <a:rPr lang="ru-RU" sz="2800" dirty="0" smtClean="0"/>
              <a:t>техническим </a:t>
            </a:r>
            <a:r>
              <a:rPr lang="ru-RU" sz="2800" dirty="0"/>
              <a:t>средствам и системам ОИ», т.е. подключение к ИТКС с </a:t>
            </a:r>
            <a:r>
              <a:rPr lang="ru-RU" sz="2800" dirty="0" smtClean="0"/>
              <a:t>использованием </a:t>
            </a:r>
            <a:r>
              <a:rPr lang="ru-RU" sz="2800" dirty="0"/>
              <a:t>которой осуществляется обмен ЗИ.</a:t>
            </a:r>
          </a:p>
          <a:p>
            <a:pPr algn="ctr"/>
            <a:r>
              <a:rPr lang="ru-RU" sz="2800" dirty="0"/>
              <a:t>Данный способ НСД предусматривает подключение типовых </a:t>
            </a:r>
            <a:r>
              <a:rPr lang="ru-RU" sz="2800" dirty="0" smtClean="0"/>
              <a:t>аппаратных </a:t>
            </a:r>
            <a:r>
              <a:rPr lang="ru-RU" sz="2800" dirty="0"/>
              <a:t>или программных средств или специальных технических </a:t>
            </a:r>
            <a:r>
              <a:rPr lang="ru-RU" sz="2800" dirty="0" smtClean="0"/>
              <a:t>к каналам </a:t>
            </a:r>
            <a:r>
              <a:rPr lang="ru-RU" sz="2800" dirty="0"/>
              <a:t>коммутируемых линий связи, каналам выделенных </a:t>
            </a:r>
            <a:r>
              <a:rPr lang="ru-RU" sz="2800" dirty="0" smtClean="0"/>
              <a:t>линий связи</a:t>
            </a:r>
            <a:r>
              <a:rPr lang="ru-RU" sz="2800" dirty="0"/>
              <a:t>, каналу локальной сети, которые используются для </a:t>
            </a:r>
            <a:r>
              <a:rPr lang="ru-RU" sz="2800" dirty="0" smtClean="0"/>
              <a:t>организации информационно-коммуникационных </a:t>
            </a:r>
            <a:r>
              <a:rPr lang="ru-RU" sz="2800" dirty="0"/>
              <a:t>сетей, каналу машинных </a:t>
            </a:r>
            <a:r>
              <a:rPr lang="ru-RU" sz="2800" dirty="0" smtClean="0"/>
              <a:t>носителей </a:t>
            </a:r>
            <a:r>
              <a:rPr lang="ru-RU" sz="2800" dirty="0"/>
              <a:t>информации, каналу терминальных и периферийных устройств </a:t>
            </a:r>
            <a:r>
              <a:rPr lang="ru-RU" sz="2800" dirty="0" smtClean="0"/>
              <a:t>и получение </a:t>
            </a:r>
            <a:r>
              <a:rPr lang="ru-RU" sz="2800" dirty="0"/>
              <a:t>«трафика» с конфиденциальной информацией в </a:t>
            </a:r>
            <a:r>
              <a:rPr lang="ru-RU" sz="2800" dirty="0" smtClean="0"/>
              <a:t>обход средств </a:t>
            </a:r>
            <a:r>
              <a:rPr lang="ru-RU" sz="2800" dirty="0"/>
              <a:t>защиты. Это может быть подключенный к линии связи ПК</a:t>
            </a:r>
            <a:r>
              <a:rPr lang="ru-RU" sz="2800" dirty="0" smtClean="0"/>
              <a:t>, другие </a:t>
            </a:r>
            <a:r>
              <a:rPr lang="ru-RU" sz="2800" dirty="0"/>
              <a:t>средства съёма информации в </a:t>
            </a:r>
            <a:r>
              <a:rPr lang="ru-RU" sz="2800" dirty="0" err="1"/>
              <a:t>т.ч</a:t>
            </a:r>
            <a:r>
              <a:rPr lang="ru-RU" sz="2800" dirty="0"/>
              <a:t>. и специальные средства </a:t>
            </a:r>
            <a:r>
              <a:rPr lang="ru-RU" sz="2800" dirty="0" smtClean="0"/>
              <a:t>компьютерной </a:t>
            </a:r>
            <a:r>
              <a:rPr lang="ru-RU" sz="2800" dirty="0"/>
              <a:t>разведки вычислительных сетей – </a:t>
            </a:r>
            <a:r>
              <a:rPr lang="ru-RU" sz="2800" dirty="0" err="1"/>
              <a:t>снифферы</a:t>
            </a:r>
            <a:r>
              <a:rPr lang="ru-RU" sz="2800" dirty="0"/>
              <a:t>, сканеры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31868678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1323320" cy="68580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инфо- </a:t>
            </a:r>
            <a:r>
              <a:rPr lang="ru-RU" sz="2800" b="1" dirty="0" smtClean="0">
                <a:solidFill>
                  <a:srgbClr val="FF0000"/>
                </a:solidFill>
              </a:rPr>
              <a:t>телекоммуникационного </a:t>
            </a:r>
            <a:r>
              <a:rPr lang="ru-RU" sz="2800" b="1" dirty="0">
                <a:solidFill>
                  <a:srgbClr val="FF0000"/>
                </a:solidFill>
              </a:rPr>
              <a:t>канала.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Данный способ предусматривает </a:t>
            </a:r>
            <a:r>
              <a:rPr lang="ru-RU" sz="2800" b="1" i="1" dirty="0">
                <a:solidFill>
                  <a:srgbClr val="C00000"/>
                </a:solidFill>
              </a:rPr>
              <a:t>перехват передаваемых по сети </a:t>
            </a:r>
            <a:r>
              <a:rPr lang="ru-RU" sz="2800" b="1" i="1" dirty="0" smtClean="0">
                <a:solidFill>
                  <a:srgbClr val="C00000"/>
                </a:solidFill>
              </a:rPr>
              <a:t>сообщений </a:t>
            </a:r>
            <a:r>
              <a:rPr lang="ru-RU" sz="2800" b="1" i="1" dirty="0">
                <a:solidFill>
                  <a:srgbClr val="C00000"/>
                </a:solidFill>
              </a:rPr>
              <a:t>(«пакетов») </a:t>
            </a:r>
            <a:r>
              <a:rPr lang="ru-RU" sz="2800" b="1" dirty="0">
                <a:solidFill>
                  <a:srgbClr val="C00000"/>
                </a:solidFill>
              </a:rPr>
              <a:t>и может быть выполнен различными методами:</a:t>
            </a:r>
          </a:p>
          <a:p>
            <a:pPr algn="ctr"/>
            <a:r>
              <a:rPr lang="ru-RU" sz="2800" dirty="0">
                <a:solidFill>
                  <a:srgbClr val="00B050"/>
                </a:solidFill>
              </a:rPr>
              <a:t>1) </a:t>
            </a:r>
            <a:r>
              <a:rPr lang="ru-RU" sz="2800" i="1" dirty="0">
                <a:solidFill>
                  <a:srgbClr val="00B050"/>
                </a:solidFill>
              </a:rPr>
              <a:t>перехват передаваемых по сети сообщений </a:t>
            </a:r>
            <a:r>
              <a:rPr lang="ru-RU" sz="2800" dirty="0">
                <a:solidFill>
                  <a:srgbClr val="00B050"/>
                </a:solidFill>
              </a:rPr>
              <a:t>(«пакетов») </a:t>
            </a:r>
            <a:r>
              <a:rPr lang="ru-RU" sz="2800" dirty="0" smtClean="0">
                <a:solidFill>
                  <a:srgbClr val="00B050"/>
                </a:solidFill>
              </a:rPr>
              <a:t>путём </a:t>
            </a:r>
            <a:r>
              <a:rPr lang="ru-RU" sz="2800" dirty="0">
                <a:solidFill>
                  <a:srgbClr val="00B050"/>
                </a:solidFill>
              </a:rPr>
              <a:t>подключения к ИТКС, выходящей за пределы КЗ, </a:t>
            </a:r>
            <a:r>
              <a:rPr lang="ru-RU" sz="2800" dirty="0" smtClean="0">
                <a:solidFill>
                  <a:srgbClr val="00B050"/>
                </a:solidFill>
              </a:rPr>
              <a:t>компьютера (</a:t>
            </a:r>
            <a:r>
              <a:rPr lang="ru-RU" sz="2800" dirty="0">
                <a:solidFill>
                  <a:srgbClr val="00B050"/>
                </a:solidFill>
              </a:rPr>
              <a:t>ноутбука), и использование стандартного ПО для получения </a:t>
            </a:r>
            <a:r>
              <a:rPr lang="ru-RU" sz="2800" dirty="0" smtClean="0">
                <a:solidFill>
                  <a:srgbClr val="00B050"/>
                </a:solidFill>
              </a:rPr>
              <a:t>информации </a:t>
            </a:r>
            <a:r>
              <a:rPr lang="ru-RU" sz="2800" dirty="0">
                <a:solidFill>
                  <a:srgbClr val="00B050"/>
                </a:solidFill>
              </a:rPr>
              <a:t>(ИОД);</a:t>
            </a:r>
          </a:p>
          <a:p>
            <a:pPr algn="ctr"/>
            <a:r>
              <a:rPr lang="ru-RU" sz="2800" dirty="0">
                <a:solidFill>
                  <a:srgbClr val="0070C0"/>
                </a:solidFill>
              </a:rPr>
              <a:t>2) </a:t>
            </a:r>
            <a:r>
              <a:rPr lang="ru-RU" sz="2800" i="1" dirty="0">
                <a:solidFill>
                  <a:srgbClr val="0070C0"/>
                </a:solidFill>
              </a:rPr>
              <a:t>перехват передаваемых по сети сообщений </a:t>
            </a:r>
            <a:r>
              <a:rPr lang="ru-RU" sz="2800" dirty="0">
                <a:solidFill>
                  <a:srgbClr val="0070C0"/>
                </a:solidFill>
              </a:rPr>
              <a:t>(«пакетов») </a:t>
            </a:r>
            <a:r>
              <a:rPr lang="ru-RU" sz="2800" dirty="0" smtClean="0">
                <a:solidFill>
                  <a:srgbClr val="0070C0"/>
                </a:solidFill>
              </a:rPr>
              <a:t>путём </a:t>
            </a:r>
            <a:r>
              <a:rPr lang="ru-RU" sz="2800" dirty="0">
                <a:solidFill>
                  <a:srgbClr val="0070C0"/>
                </a:solidFill>
              </a:rPr>
              <a:t>подключения к ИТКС, выходящей за пределы КЗ компьютера (</a:t>
            </a:r>
            <a:r>
              <a:rPr lang="ru-RU" sz="2800" dirty="0" smtClean="0">
                <a:solidFill>
                  <a:srgbClr val="0070C0"/>
                </a:solidFill>
              </a:rPr>
              <a:t>ноутбука</a:t>
            </a:r>
            <a:r>
              <a:rPr lang="ru-RU" sz="2800" dirty="0">
                <a:solidFill>
                  <a:srgbClr val="0070C0"/>
                </a:solidFill>
              </a:rPr>
              <a:t>), и использование специального ПО («</a:t>
            </a:r>
            <a:r>
              <a:rPr lang="ru-RU" sz="2800" dirty="0" err="1">
                <a:solidFill>
                  <a:srgbClr val="0070C0"/>
                </a:solidFill>
              </a:rPr>
              <a:t>снифферов</a:t>
            </a:r>
            <a:r>
              <a:rPr lang="ru-RU" sz="2800" dirty="0">
                <a:solidFill>
                  <a:srgbClr val="0070C0"/>
                </a:solidFill>
              </a:rPr>
              <a:t>», </a:t>
            </a:r>
            <a:r>
              <a:rPr lang="ru-RU" sz="2800" dirty="0" err="1" smtClean="0">
                <a:solidFill>
                  <a:srgbClr val="0070C0"/>
                </a:solidFill>
              </a:rPr>
              <a:t>криптоанализаторов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для расшифровки специальных протоколов </a:t>
            </a:r>
            <a:r>
              <a:rPr lang="ru-RU" sz="2800" dirty="0" smtClean="0">
                <a:solidFill>
                  <a:srgbClr val="0070C0"/>
                </a:solidFill>
              </a:rPr>
              <a:t>) для получения </a:t>
            </a:r>
            <a:r>
              <a:rPr lang="ru-RU" sz="2800" dirty="0">
                <a:solidFill>
                  <a:srgbClr val="0070C0"/>
                </a:solidFill>
              </a:rPr>
              <a:t>ИОД;</a:t>
            </a:r>
          </a:p>
          <a:p>
            <a:pPr algn="ctr"/>
            <a:r>
              <a:rPr lang="ru-RU" sz="2800" dirty="0">
                <a:solidFill>
                  <a:srgbClr val="7030A0"/>
                </a:solidFill>
              </a:rPr>
              <a:t>3) </a:t>
            </a:r>
            <a:r>
              <a:rPr lang="ru-RU" sz="2800" i="1" dirty="0">
                <a:solidFill>
                  <a:srgbClr val="7030A0"/>
                </a:solidFill>
              </a:rPr>
              <a:t>доступ к компьютеру сети</a:t>
            </a:r>
            <a:r>
              <a:rPr lang="ru-RU" sz="2800" dirty="0">
                <a:solidFill>
                  <a:srgbClr val="7030A0"/>
                </a:solidFill>
              </a:rPr>
              <a:t>, выполняющему функции </a:t>
            </a:r>
            <a:r>
              <a:rPr lang="ru-RU" sz="2800" dirty="0" smtClean="0">
                <a:solidFill>
                  <a:srgbClr val="7030A0"/>
                </a:solidFill>
              </a:rPr>
              <a:t>маршрутизации </a:t>
            </a:r>
            <a:r>
              <a:rPr lang="ru-RU" sz="2800" dirty="0">
                <a:solidFill>
                  <a:srgbClr val="7030A0"/>
                </a:solidFill>
              </a:rPr>
              <a:t>и получение ЗИ теми же методами;</a:t>
            </a:r>
          </a:p>
          <a:p>
            <a:pPr algn="ctr"/>
            <a:r>
              <a:rPr lang="ru-RU" sz="2800" dirty="0"/>
              <a:t>4</a:t>
            </a:r>
            <a:r>
              <a:rPr lang="ru-RU" sz="2800" dirty="0">
                <a:solidFill>
                  <a:srgbClr val="C00000"/>
                </a:solidFill>
              </a:rPr>
              <a:t>) </a:t>
            </a:r>
            <a:r>
              <a:rPr lang="ru-RU" sz="2800" i="1" dirty="0">
                <a:solidFill>
                  <a:srgbClr val="C00000"/>
                </a:solidFill>
              </a:rPr>
              <a:t>внедрение в сеть несанкционированного маршрутизатора </a:t>
            </a:r>
            <a:r>
              <a:rPr lang="ru-RU" sz="2800" dirty="0" smtClean="0">
                <a:solidFill>
                  <a:srgbClr val="C00000"/>
                </a:solidFill>
              </a:rPr>
              <a:t>с перенаправлением </a:t>
            </a:r>
            <a:r>
              <a:rPr lang="ru-RU" sz="2800" dirty="0">
                <a:solidFill>
                  <a:srgbClr val="C00000"/>
                </a:solidFill>
              </a:rPr>
              <a:t>через него потока сообщений на компьютер </a:t>
            </a:r>
            <a:r>
              <a:rPr lang="ru-RU" sz="2800" dirty="0" smtClean="0">
                <a:solidFill>
                  <a:srgbClr val="C00000"/>
                </a:solidFill>
              </a:rPr>
              <a:t>злоумышленника </a:t>
            </a:r>
            <a:r>
              <a:rPr lang="ru-RU" sz="2800" dirty="0">
                <a:solidFill>
                  <a:srgbClr val="C00000"/>
                </a:solidFill>
              </a:rPr>
              <a:t>и получение ЗИ.</a:t>
            </a:r>
          </a:p>
        </p:txBody>
      </p:sp>
    </p:spTree>
    <p:extLst>
      <p:ext uri="{BB962C8B-B14F-4D97-AF65-F5344CB8AC3E}">
        <p14:creationId xmlns:p14="http://schemas.microsoft.com/office/powerpoint/2010/main" xmlns="" val="23606179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инфо- </a:t>
            </a:r>
            <a:r>
              <a:rPr lang="ru-RU" sz="2800" b="1" dirty="0" smtClean="0">
                <a:solidFill>
                  <a:srgbClr val="FF0000"/>
                </a:solidFill>
              </a:rPr>
              <a:t>телекоммуникационного </a:t>
            </a:r>
            <a:r>
              <a:rPr lang="ru-RU" sz="2800" b="1" dirty="0">
                <a:solidFill>
                  <a:srgbClr val="FF0000"/>
                </a:solidFill>
              </a:rPr>
              <a:t>канала.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dirty="0" smtClean="0"/>
              <a:t>Выделение </a:t>
            </a:r>
            <a:r>
              <a:rPr lang="ru-RU" sz="2800" dirty="0"/>
              <a:t>из перехватываемых пакетов сообщений </a:t>
            </a:r>
            <a:r>
              <a:rPr lang="ru-RU" sz="2800" dirty="0" smtClean="0"/>
              <a:t>необходимой информации </a:t>
            </a:r>
            <a:r>
              <a:rPr lang="ru-RU" sz="2800" dirty="0"/>
              <a:t>выполняется с помощью специализированных </a:t>
            </a:r>
            <a:r>
              <a:rPr lang="ru-RU" sz="2800" dirty="0" smtClean="0"/>
              <a:t>программ-анализаторов</a:t>
            </a:r>
            <a:r>
              <a:rPr lang="ru-RU" sz="2800" dirty="0"/>
              <a:t>. Подобные программы могут использоваться и для </a:t>
            </a:r>
            <a:r>
              <a:rPr lang="ru-RU" sz="2800" dirty="0" smtClean="0"/>
              <a:t>модификации </a:t>
            </a:r>
            <a:r>
              <a:rPr lang="ru-RU" sz="2800" dirty="0"/>
              <a:t>перехваченных пакетов.</a:t>
            </a:r>
          </a:p>
          <a:p>
            <a:pPr algn="ctr"/>
            <a:r>
              <a:rPr lang="ru-RU" sz="2800" dirty="0"/>
              <a:t>Для переадресации пакетов сообщений выполняется </a:t>
            </a:r>
            <a:r>
              <a:rPr lang="ru-RU" sz="2800" dirty="0" smtClean="0"/>
              <a:t>модификация </a:t>
            </a:r>
            <a:r>
              <a:rPr lang="ru-RU" sz="2800" dirty="0"/>
              <a:t>адресной информации в их заголовках</a:t>
            </a:r>
            <a:r>
              <a:rPr lang="ru-RU" sz="2800" dirty="0" smtClean="0"/>
              <a:t>. В </a:t>
            </a:r>
            <a:r>
              <a:rPr lang="ru-RU" sz="2800" dirty="0"/>
              <a:t>последние годы для передачи «пакетов» по сети </a:t>
            </a:r>
            <a:r>
              <a:rPr lang="ru-RU" sz="2800" dirty="0" smtClean="0"/>
              <a:t>используются защищённые протоколы. </a:t>
            </a:r>
            <a:r>
              <a:rPr lang="ru-RU" sz="2800" dirty="0"/>
              <a:t>В этом случае </a:t>
            </a:r>
            <a:r>
              <a:rPr lang="ru-RU" sz="2800" dirty="0" smtClean="0"/>
              <a:t>перехваченные </a:t>
            </a:r>
            <a:r>
              <a:rPr lang="ru-RU" sz="2800" dirty="0"/>
              <a:t>или перенаправленные пакеты «вскрываются» с </a:t>
            </a:r>
            <a:r>
              <a:rPr lang="ru-RU" sz="2800" dirty="0" smtClean="0"/>
              <a:t>использованием </a:t>
            </a:r>
            <a:r>
              <a:rPr lang="ru-RU" sz="2800" dirty="0" err="1" smtClean="0"/>
              <a:t>криптоанализа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5749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216640" cy="6858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Понятие и классификация каналов утечки информации </a:t>
            </a:r>
            <a:r>
              <a:rPr lang="ru-RU" sz="3600" b="1" dirty="0" smtClean="0">
                <a:solidFill>
                  <a:srgbClr val="FF0000"/>
                </a:solidFill>
              </a:rPr>
              <a:t>ограниченного </a:t>
            </a:r>
            <a:r>
              <a:rPr lang="ru-RU" sz="3600" b="1" dirty="0">
                <a:solidFill>
                  <a:srgbClr val="FF0000"/>
                </a:solidFill>
              </a:rPr>
              <a:t>доступа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dirty="0">
                <a:solidFill>
                  <a:srgbClr val="002060"/>
                </a:solidFill>
              </a:rPr>
              <a:t>Любая угроза безопасности информации </a:t>
            </a:r>
            <a:r>
              <a:rPr lang="ru-RU" sz="3200" b="1" dirty="0" smtClean="0">
                <a:solidFill>
                  <a:srgbClr val="002060"/>
                </a:solidFill>
              </a:rPr>
              <a:t>реализуется </a:t>
            </a:r>
            <a:r>
              <a:rPr lang="ru-RU" sz="3200" b="1" dirty="0">
                <a:solidFill>
                  <a:srgbClr val="002060"/>
                </a:solidFill>
              </a:rPr>
              <a:t>применением определённого способа воздействия, </a:t>
            </a:r>
            <a:r>
              <a:rPr lang="ru-RU" sz="3200" b="1" dirty="0" smtClean="0">
                <a:solidFill>
                  <a:srgbClr val="002060"/>
                </a:solidFill>
              </a:rPr>
              <a:t>предусматривающего </a:t>
            </a:r>
            <a:r>
              <a:rPr lang="ru-RU" sz="3200" b="1" dirty="0">
                <a:solidFill>
                  <a:srgbClr val="002060"/>
                </a:solidFill>
              </a:rPr>
              <a:t>использование соответствующего этому способу </a:t>
            </a:r>
            <a:r>
              <a:rPr lang="ru-RU" sz="3200" b="1" dirty="0" smtClean="0">
                <a:solidFill>
                  <a:srgbClr val="002060"/>
                </a:solidFill>
              </a:rPr>
              <a:t>средства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Преднамеренные воздействия планируются.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При </a:t>
            </a:r>
            <a:r>
              <a:rPr lang="ru-RU" sz="3200" b="1" dirty="0">
                <a:solidFill>
                  <a:srgbClr val="C00000"/>
                </a:solidFill>
              </a:rPr>
              <a:t>этом </a:t>
            </a:r>
            <a:r>
              <a:rPr lang="ru-RU" sz="3200" b="1" dirty="0" smtClean="0">
                <a:solidFill>
                  <a:srgbClr val="C00000"/>
                </a:solidFill>
              </a:rPr>
              <a:t>злоумышленник </a:t>
            </a:r>
            <a:r>
              <a:rPr lang="ru-RU" sz="3200" b="1" dirty="0">
                <a:solidFill>
                  <a:srgbClr val="C00000"/>
                </a:solidFill>
              </a:rPr>
              <a:t>(нарушитель) определяет цель воздействия на </a:t>
            </a:r>
            <a:r>
              <a:rPr lang="ru-RU" sz="3200" b="1" dirty="0" smtClean="0">
                <a:solidFill>
                  <a:srgbClr val="C00000"/>
                </a:solidFill>
              </a:rPr>
              <a:t>защищаемую информацию</a:t>
            </a:r>
            <a:r>
              <a:rPr lang="ru-RU" sz="3200" b="1" dirty="0">
                <a:solidFill>
                  <a:srgbClr val="C00000"/>
                </a:solidFill>
              </a:rPr>
              <a:t>, носитель (источник) информации, алгоритм </a:t>
            </a:r>
            <a:r>
              <a:rPr lang="ru-RU" sz="3200" b="1" dirty="0" smtClean="0">
                <a:solidFill>
                  <a:srgbClr val="C00000"/>
                </a:solidFill>
              </a:rPr>
              <a:t>воздействия</a:t>
            </a:r>
            <a:r>
              <a:rPr lang="ru-RU" sz="3200" b="1" dirty="0">
                <a:solidFill>
                  <a:srgbClr val="C00000"/>
                </a:solidFill>
              </a:rPr>
              <a:t>, путь от средства воздействия до носителя информации, средство </a:t>
            </a:r>
            <a:r>
              <a:rPr lang="ru-RU" sz="3200" b="1" dirty="0" smtClean="0">
                <a:solidFill>
                  <a:srgbClr val="C00000"/>
                </a:solidFill>
              </a:rPr>
              <a:t>и способ </a:t>
            </a:r>
            <a:r>
              <a:rPr lang="ru-RU" sz="3200" b="1" dirty="0">
                <a:solidFill>
                  <a:srgbClr val="C00000"/>
                </a:solidFill>
              </a:rPr>
              <a:t>получения информации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/>
              <a:t>Основными </a:t>
            </a:r>
            <a:r>
              <a:rPr lang="ru-RU" sz="3200" dirty="0"/>
              <a:t>методами НСД с использованием </a:t>
            </a:r>
            <a:r>
              <a:rPr lang="ru-RU" sz="3200" dirty="0" smtClean="0"/>
              <a:t>программного обеспечения </a:t>
            </a:r>
            <a:r>
              <a:rPr lang="ru-RU" sz="3200" dirty="0"/>
              <a:t>являются:</a:t>
            </a:r>
          </a:p>
          <a:p>
            <a:pPr algn="ctr"/>
            <a:r>
              <a:rPr lang="ru-RU" sz="3200" i="1" dirty="0"/>
              <a:t>– «маскировка под зарегистрированного пользователя»;</a:t>
            </a:r>
          </a:p>
          <a:p>
            <a:pPr algn="ctr"/>
            <a:r>
              <a:rPr lang="ru-RU" sz="3200" i="1" dirty="0"/>
              <a:t>– использование дефектов программного обеспечения </a:t>
            </a:r>
            <a:r>
              <a:rPr lang="ru-RU" sz="3200" i="1" dirty="0" smtClean="0"/>
              <a:t>( </a:t>
            </a:r>
            <a:r>
              <a:rPr lang="ru-RU" sz="3200" i="1" dirty="0"/>
              <a:t>«</a:t>
            </a:r>
            <a:r>
              <a:rPr lang="ru-RU" sz="3200" i="1" dirty="0" smtClean="0"/>
              <a:t>люков</a:t>
            </a:r>
            <a:r>
              <a:rPr lang="ru-RU" sz="3200" i="1" dirty="0"/>
              <a:t>» и др.)</a:t>
            </a:r>
          </a:p>
          <a:p>
            <a:pPr algn="ctr"/>
            <a:r>
              <a:rPr lang="ru-RU" sz="3200" i="1" dirty="0"/>
              <a:t>– использование программных закладок;</a:t>
            </a:r>
          </a:p>
          <a:p>
            <a:pPr algn="ctr"/>
            <a:r>
              <a:rPr lang="ru-RU" sz="3200" i="1" dirty="0"/>
              <a:t>– применение программных вирусов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xmlns="" val="3565974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5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500" b="1" dirty="0" smtClean="0">
                <a:solidFill>
                  <a:srgbClr val="FF0000"/>
                </a:solidFill>
              </a:rPr>
              <a:t>канала</a:t>
            </a:r>
            <a:r>
              <a:rPr lang="ru-RU" sz="3500" b="1" dirty="0">
                <a:solidFill>
                  <a:srgbClr val="FF0000"/>
                </a:solidFill>
              </a:rPr>
              <a:t>. </a:t>
            </a:r>
            <a:endParaRPr lang="ru-RU" sz="3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500" i="1" dirty="0" smtClean="0">
                <a:solidFill>
                  <a:srgbClr val="0070C0"/>
                </a:solidFill>
              </a:rPr>
              <a:t>Маскировка </a:t>
            </a:r>
            <a:r>
              <a:rPr lang="ru-RU" sz="3500" i="1" dirty="0">
                <a:solidFill>
                  <a:srgbClr val="0070C0"/>
                </a:solidFill>
              </a:rPr>
              <a:t>под зарегистрированного пользователя</a:t>
            </a:r>
            <a:r>
              <a:rPr lang="ru-RU" sz="4000" i="1" dirty="0">
                <a:solidFill>
                  <a:srgbClr val="0070C0"/>
                </a:solidFill>
              </a:rPr>
              <a:t>. </a:t>
            </a:r>
            <a:endParaRPr lang="ru-RU" sz="40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000" dirty="0" smtClean="0"/>
              <a:t>Маскировка </a:t>
            </a:r>
            <a:r>
              <a:rPr lang="ru-RU" sz="3000" dirty="0"/>
              <a:t>под зарегистрированного пользователя осуществляется </a:t>
            </a:r>
            <a:r>
              <a:rPr lang="ru-RU" sz="3000" dirty="0" smtClean="0"/>
              <a:t>путем похищения </a:t>
            </a:r>
            <a:r>
              <a:rPr lang="ru-RU" sz="3000" dirty="0"/>
              <a:t>паролей и других реквизитов разграничения доступа к </a:t>
            </a:r>
            <a:r>
              <a:rPr lang="ru-RU" sz="3000" dirty="0" smtClean="0"/>
              <a:t>информации</a:t>
            </a:r>
            <a:r>
              <a:rPr lang="ru-RU" sz="3000" dirty="0"/>
              <a:t>, используемой в системах обработки (АС). В этом </a:t>
            </a:r>
            <a:r>
              <a:rPr lang="ru-RU" sz="3000" dirty="0" smtClean="0"/>
              <a:t>случае  пользователь </a:t>
            </a:r>
            <a:r>
              <a:rPr lang="ru-RU" sz="3000" dirty="0"/>
              <a:t>присваивает себе каким-либо образом полномочия </a:t>
            </a:r>
            <a:r>
              <a:rPr lang="ru-RU" sz="3000" dirty="0" smtClean="0"/>
              <a:t>другого </a:t>
            </a:r>
            <a:r>
              <a:rPr lang="ru-RU" sz="3000" dirty="0"/>
              <a:t>пользователя выдавая себя за него.</a:t>
            </a:r>
          </a:p>
          <a:p>
            <a:pPr algn="ctr"/>
            <a:r>
              <a:rPr lang="ru-RU" sz="3000" dirty="0"/>
              <a:t>Данный метод в теории компьютерной безопасности получил </a:t>
            </a:r>
            <a:r>
              <a:rPr lang="ru-RU" sz="3000" dirty="0" smtClean="0"/>
              <a:t>название </a:t>
            </a:r>
            <a:r>
              <a:rPr lang="ru-RU" sz="3000" dirty="0"/>
              <a:t>«маскарад</a:t>
            </a:r>
            <a:r>
              <a:rPr lang="ru-RU" sz="3000" dirty="0" smtClean="0"/>
              <a:t>».</a:t>
            </a:r>
          </a:p>
          <a:p>
            <a:pPr algn="ctr"/>
            <a:r>
              <a:rPr lang="ru-RU" sz="3000" dirty="0" smtClean="0"/>
              <a:t> </a:t>
            </a:r>
            <a:r>
              <a:rPr lang="ru-RU" sz="3000" i="1" dirty="0"/>
              <a:t>Ключи и пароли могут быть получены </a:t>
            </a:r>
            <a:r>
              <a:rPr lang="ru-RU" sz="3000" i="1" dirty="0" smtClean="0"/>
              <a:t>следующими </a:t>
            </a:r>
            <a:r>
              <a:rPr lang="ru-RU" sz="3000" i="1" dirty="0"/>
              <a:t>методами:</a:t>
            </a:r>
          </a:p>
          <a:p>
            <a:pPr algn="ctr"/>
            <a:r>
              <a:rPr lang="ru-RU" sz="3000" dirty="0"/>
              <a:t>– перехват ключей и паролей;</a:t>
            </a:r>
          </a:p>
          <a:p>
            <a:pPr algn="ctr"/>
            <a:r>
              <a:rPr lang="ru-RU" sz="3000" dirty="0"/>
              <a:t>– подбор ключей и паролей;</a:t>
            </a:r>
          </a:p>
          <a:p>
            <a:pPr algn="ctr"/>
            <a:r>
              <a:rPr lang="ru-RU" sz="3000" dirty="0"/>
              <a:t>– прогнозирование генерируемых ключей и паролей;</a:t>
            </a:r>
          </a:p>
          <a:p>
            <a:pPr algn="ctr"/>
            <a:r>
              <a:rPr lang="ru-RU" sz="3000" dirty="0"/>
              <a:t>– подмена ключей и паролей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110528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Маскировка </a:t>
            </a:r>
            <a:r>
              <a:rPr lang="ru-RU" sz="3200" i="1" dirty="0">
                <a:solidFill>
                  <a:srgbClr val="0070C0"/>
                </a:solidFill>
              </a:rPr>
              <a:t>под зарегистрированного пользователя. </a:t>
            </a:r>
            <a:endParaRPr lang="ru-RU" sz="32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dirty="0" smtClean="0"/>
              <a:t>Кроме </a:t>
            </a:r>
            <a:r>
              <a:rPr lang="ru-RU" sz="3200" dirty="0"/>
              <a:t>этого маскировка под зарегистрированного </a:t>
            </a:r>
            <a:r>
              <a:rPr lang="ru-RU" sz="3200" dirty="0" smtClean="0"/>
              <a:t>пользователя может </a:t>
            </a:r>
            <a:r>
              <a:rPr lang="ru-RU" sz="3200" dirty="0"/>
              <a:t>быть осуществлена:</a:t>
            </a:r>
          </a:p>
          <a:p>
            <a:pPr algn="ctr"/>
            <a:r>
              <a:rPr lang="ru-RU" sz="3200" dirty="0"/>
              <a:t>– путём изменения параметров настройки систем защиты;</a:t>
            </a:r>
          </a:p>
          <a:p>
            <a:pPr algn="ctr"/>
            <a:r>
              <a:rPr lang="ru-RU" sz="3200" dirty="0"/>
              <a:t>– назначением дополнительных полномочий.</a:t>
            </a:r>
          </a:p>
          <a:p>
            <a:pPr algn="ctr"/>
            <a:r>
              <a:rPr lang="ru-RU" sz="3200" dirty="0"/>
              <a:t>Закрытые пароли (ключи) можно получить различными </a:t>
            </a:r>
            <a:r>
              <a:rPr lang="ru-RU" sz="3200" dirty="0" smtClean="0"/>
              <a:t>способами </a:t>
            </a:r>
            <a:r>
              <a:rPr lang="ru-RU" sz="3200" b="1" dirty="0"/>
              <a:t>– </a:t>
            </a:r>
            <a:r>
              <a:rPr lang="ru-RU" sz="3200" dirty="0"/>
              <a:t>перехватом, подбором, а также прогнозированием значений </a:t>
            </a:r>
            <a:r>
              <a:rPr lang="ru-RU" sz="3200" dirty="0" smtClean="0"/>
              <a:t>этих ключей </a:t>
            </a:r>
            <a:r>
              <a:rPr lang="ru-RU" sz="3200" dirty="0"/>
              <a:t>при их генерации криптосистемой.</a:t>
            </a:r>
          </a:p>
        </p:txBody>
      </p:sp>
    </p:spTree>
    <p:extLst>
      <p:ext uri="{BB962C8B-B14F-4D97-AF65-F5344CB8AC3E}">
        <p14:creationId xmlns:p14="http://schemas.microsoft.com/office/powerpoint/2010/main" xmlns="" val="2110528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Маскировка </a:t>
            </a:r>
            <a:r>
              <a:rPr lang="ru-RU" sz="3200" i="1" dirty="0">
                <a:solidFill>
                  <a:srgbClr val="0070C0"/>
                </a:solidFill>
              </a:rPr>
              <a:t>под зарегистрированного пользователя. </a:t>
            </a:r>
            <a:endParaRPr lang="ru-RU" sz="32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i="1" dirty="0"/>
              <a:t>Перехват паролей </a:t>
            </a:r>
            <a:r>
              <a:rPr lang="ru-RU" sz="3200" dirty="0"/>
              <a:t>осуществляется специальными </a:t>
            </a:r>
            <a:r>
              <a:rPr lang="ru-RU" sz="3200" dirty="0" smtClean="0"/>
              <a:t>программными закладками </a:t>
            </a:r>
            <a:r>
              <a:rPr lang="ru-RU" sz="3200" dirty="0"/>
              <a:t>-перехватчиками паролей. Перехватчики паролей </a:t>
            </a:r>
            <a:r>
              <a:rPr lang="ru-RU" sz="3200" dirty="0" smtClean="0"/>
              <a:t>перехватывают </a:t>
            </a:r>
            <a:r>
              <a:rPr lang="ru-RU" sz="3200" dirty="0"/>
              <a:t>имена и пароли, вводимые пользователем защищённой </a:t>
            </a:r>
            <a:r>
              <a:rPr lang="ru-RU" sz="3200" dirty="0" smtClean="0"/>
              <a:t>системы </a:t>
            </a:r>
            <a:r>
              <a:rPr lang="ru-RU" sz="3200" dirty="0"/>
              <a:t>в процессе идентификации и аутентификации. </a:t>
            </a:r>
            <a:endParaRPr lang="ru-RU" sz="3200" dirty="0" smtClean="0"/>
          </a:p>
          <a:p>
            <a:pPr algn="ctr"/>
            <a:r>
              <a:rPr lang="ru-RU" sz="3200" dirty="0" smtClean="0"/>
              <a:t>В </a:t>
            </a:r>
            <a:r>
              <a:rPr lang="ru-RU" sz="3200" dirty="0"/>
              <a:t>простейшем </a:t>
            </a:r>
            <a:r>
              <a:rPr lang="ru-RU" sz="3200" dirty="0" smtClean="0"/>
              <a:t>случае </a:t>
            </a:r>
            <a:r>
              <a:rPr lang="ru-RU" sz="3200" dirty="0"/>
              <a:t>перехваченные имена и пароли сохраняются в текстовом файле</a:t>
            </a:r>
            <a:r>
              <a:rPr lang="ru-RU" sz="3200" dirty="0" smtClean="0"/>
              <a:t>, более </a:t>
            </a:r>
            <a:r>
              <a:rPr lang="ru-RU" sz="3200" dirty="0"/>
              <a:t>сложные программные закладки пересылают эту </a:t>
            </a:r>
            <a:r>
              <a:rPr lang="ru-RU" sz="3200" dirty="0" smtClean="0"/>
              <a:t>информацию по </a:t>
            </a:r>
            <a:r>
              <a:rPr lang="ru-RU" sz="3200" dirty="0"/>
              <a:t>сети на компьютер злоумышленника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398303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0070C0"/>
                </a:solidFill>
              </a:rPr>
              <a:t>Маскировка </a:t>
            </a:r>
            <a:r>
              <a:rPr lang="ru-RU" sz="3200" i="1" dirty="0">
                <a:solidFill>
                  <a:srgbClr val="0070C0"/>
                </a:solidFill>
              </a:rPr>
              <a:t>под зарегистрированного пользователя. </a:t>
            </a:r>
            <a:endParaRPr lang="ru-RU" sz="32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i="1" dirty="0" smtClean="0"/>
              <a:t>Подбор </a:t>
            </a:r>
            <a:r>
              <a:rPr lang="ru-RU" sz="3200" i="1" dirty="0"/>
              <a:t>или вычисление закрытого ключа (пароля) </a:t>
            </a:r>
            <a:r>
              <a:rPr lang="ru-RU" sz="3200" dirty="0"/>
              <a:t>особенно </a:t>
            </a:r>
            <a:r>
              <a:rPr lang="ru-RU" sz="3200" dirty="0" smtClean="0"/>
              <a:t>эффективны </a:t>
            </a:r>
            <a:r>
              <a:rPr lang="ru-RU" sz="3200" dirty="0"/>
              <a:t>для коротких и тривиальных ключей. Наименьшей </a:t>
            </a:r>
            <a:r>
              <a:rPr lang="ru-RU" sz="3200" dirty="0" smtClean="0"/>
              <a:t>допустимой </a:t>
            </a:r>
            <a:r>
              <a:rPr lang="ru-RU" sz="3200" dirty="0"/>
              <a:t>длиной ключей симметричного шифрования считается длина </a:t>
            </a:r>
            <a:r>
              <a:rPr lang="ru-RU" sz="3200" dirty="0" smtClean="0"/>
              <a:t>128 бит</a:t>
            </a:r>
            <a:r>
              <a:rPr lang="ru-RU" sz="3200" dirty="0"/>
              <a:t>. Ключи асимметричного шифрования относительно легко </a:t>
            </a:r>
            <a:r>
              <a:rPr lang="ru-RU" sz="3200" dirty="0" smtClean="0"/>
              <a:t>вычисляются </a:t>
            </a:r>
            <a:r>
              <a:rPr lang="ru-RU" sz="3200" dirty="0"/>
              <a:t>при их размере не более 512 бит.</a:t>
            </a:r>
          </a:p>
          <a:p>
            <a:pPr algn="ctr"/>
            <a:r>
              <a:rPr lang="ru-RU" sz="3200" i="1" dirty="0"/>
              <a:t>Прогнозирование значений генерируемых ключей </a:t>
            </a:r>
            <a:r>
              <a:rPr lang="ru-RU" sz="3200" dirty="0"/>
              <a:t>возможно </a:t>
            </a:r>
            <a:r>
              <a:rPr lang="ru-RU" sz="3200" dirty="0" smtClean="0"/>
              <a:t>при наличии </a:t>
            </a:r>
            <a:r>
              <a:rPr lang="ru-RU" sz="3200" dirty="0"/>
              <a:t>алгоритма генерации, а также параметров, по которым </a:t>
            </a:r>
            <a:r>
              <a:rPr lang="ru-RU" sz="3200" dirty="0" smtClean="0"/>
              <a:t>они генерируются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9830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2800" b="1" dirty="0" smtClean="0">
                <a:solidFill>
                  <a:srgbClr val="FF0000"/>
                </a:solidFill>
              </a:rPr>
              <a:t>канала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70C0"/>
                </a:solidFill>
              </a:rPr>
              <a:t>Маскировка </a:t>
            </a:r>
            <a:r>
              <a:rPr lang="ru-RU" sz="2800" i="1" dirty="0">
                <a:solidFill>
                  <a:srgbClr val="0070C0"/>
                </a:solidFill>
              </a:rPr>
              <a:t>под зарегистрированного пользователя. </a:t>
            </a:r>
            <a:endParaRPr lang="ru-RU" sz="28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i="1" dirty="0"/>
              <a:t>Подмена открытых ключей </a:t>
            </a:r>
            <a:r>
              <a:rPr lang="ru-RU" sz="2800" dirty="0"/>
              <a:t>реализуется на основе </a:t>
            </a:r>
            <a:r>
              <a:rPr lang="ru-RU" sz="2800" dirty="0" smtClean="0"/>
              <a:t>недостатков процедур </a:t>
            </a:r>
            <a:r>
              <a:rPr lang="ru-RU" sz="2800" dirty="0"/>
              <a:t>их аутентификации. Аутентификация открытых </a:t>
            </a:r>
            <a:r>
              <a:rPr lang="ru-RU" sz="2800" dirty="0" smtClean="0"/>
              <a:t>ключей обычно </a:t>
            </a:r>
            <a:r>
              <a:rPr lang="ru-RU" sz="2800" dirty="0"/>
              <a:t>выполняется по справочникам, подписанным </a:t>
            </a:r>
            <a:r>
              <a:rPr lang="ru-RU" sz="2800" dirty="0" smtClean="0"/>
              <a:t>доверительным центром</a:t>
            </a:r>
            <a:r>
              <a:rPr lang="ru-RU" sz="2800" dirty="0"/>
              <a:t>, при очной встрече пользователей или путем "</a:t>
            </a:r>
            <a:r>
              <a:rPr lang="ru-RU" sz="2800" dirty="0" err="1" smtClean="0"/>
              <a:t>подписывания</a:t>
            </a:r>
            <a:r>
              <a:rPr lang="ru-RU" sz="2800" dirty="0" smtClean="0"/>
              <a:t>" открытых </a:t>
            </a:r>
            <a:r>
              <a:rPr lang="ru-RU" sz="2800" dirty="0"/>
              <a:t>ключей новых пользователей доверительными лицами</a:t>
            </a:r>
            <a:r>
              <a:rPr lang="ru-RU" sz="2800" dirty="0" smtClean="0"/>
              <a:t>. </a:t>
            </a:r>
          </a:p>
          <a:p>
            <a:pPr algn="ctr"/>
            <a:r>
              <a:rPr lang="ru-RU" sz="2800" dirty="0" smtClean="0"/>
              <a:t>Сверка </a:t>
            </a:r>
            <a:r>
              <a:rPr lang="ru-RU" sz="2800" dirty="0"/>
              <a:t>открытых ключей чаще всего выполняется по их </a:t>
            </a:r>
            <a:r>
              <a:rPr lang="ru-RU" sz="2800" dirty="0" smtClean="0"/>
              <a:t>эталонным характеристикам</a:t>
            </a:r>
            <a:r>
              <a:rPr lang="ru-RU" sz="2800" dirty="0"/>
              <a:t>.</a:t>
            </a:r>
          </a:p>
          <a:p>
            <a:pPr algn="ctr"/>
            <a:r>
              <a:rPr lang="ru-RU" sz="2800" dirty="0"/>
              <a:t>При контроле подлинности открытых ключей по справочнику</a:t>
            </a:r>
            <a:r>
              <a:rPr lang="ru-RU" sz="2800" dirty="0" smtClean="0"/>
              <a:t>, подписанному </a:t>
            </a:r>
            <a:r>
              <a:rPr lang="ru-RU" sz="2800" dirty="0"/>
              <a:t>доверительным центром, следует иметь в виду, что </a:t>
            </a:r>
            <a:r>
              <a:rPr lang="ru-RU" sz="2800" dirty="0" smtClean="0"/>
              <a:t>с течением </a:t>
            </a:r>
            <a:r>
              <a:rPr lang="ru-RU" sz="2800" dirty="0"/>
              <a:t>времени справочник открытых ключей может </a:t>
            </a:r>
            <a:r>
              <a:rPr lang="ru-RU" sz="2800" dirty="0" smtClean="0"/>
              <a:t>обновляться путем </a:t>
            </a:r>
            <a:r>
              <a:rPr lang="ru-RU" sz="2800" dirty="0"/>
              <a:t>включения в него открытых ключей новых пользователей </a:t>
            </a:r>
            <a:r>
              <a:rPr lang="ru-RU" sz="2800" dirty="0" smtClean="0"/>
              <a:t>или заменой </a:t>
            </a:r>
            <a:r>
              <a:rPr lang="ru-RU" sz="2800" dirty="0"/>
              <a:t>старых открытых ключей на новые. Эта особенность </a:t>
            </a:r>
            <a:r>
              <a:rPr lang="ru-RU" sz="2800" dirty="0" smtClean="0"/>
              <a:t>может использоваться </a:t>
            </a:r>
            <a:r>
              <a:rPr lang="ru-RU" sz="2800" dirty="0"/>
              <a:t>и для нападений.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145098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506201" cy="6858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2800" b="1" dirty="0" smtClean="0">
                <a:solidFill>
                  <a:srgbClr val="FF0000"/>
                </a:solidFill>
              </a:rPr>
              <a:t>канала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/>
              <a:t>Использование дефектов программного обеспечения ОИ ( «</a:t>
            </a:r>
            <a:r>
              <a:rPr lang="ru-RU" sz="2800" b="1" i="1" dirty="0" smtClean="0"/>
              <a:t>люков</a:t>
            </a:r>
            <a:r>
              <a:rPr lang="ru-RU" sz="2800" b="1" i="1" dirty="0"/>
              <a:t>» и др</a:t>
            </a:r>
            <a:r>
              <a:rPr lang="ru-RU" sz="2800" b="1" i="1" dirty="0" smtClean="0"/>
              <a:t>.) </a:t>
            </a:r>
            <a:r>
              <a:rPr lang="ru-RU" sz="2800" dirty="0" smtClean="0"/>
              <a:t>В </a:t>
            </a:r>
            <a:r>
              <a:rPr lang="ru-RU" sz="2800" dirty="0"/>
              <a:t>качестве дефектов или недостатков ПО, которые </a:t>
            </a:r>
            <a:r>
              <a:rPr lang="ru-RU" sz="2800" dirty="0" smtClean="0"/>
              <a:t>могут быть </a:t>
            </a:r>
            <a:r>
              <a:rPr lang="ru-RU" sz="2800" dirty="0"/>
              <a:t>использованы для несанкционированного доступа к </a:t>
            </a:r>
            <a:r>
              <a:rPr lang="ru-RU" sz="2800" dirty="0" smtClean="0"/>
              <a:t>конфиденциальной </a:t>
            </a:r>
            <a:r>
              <a:rPr lang="ru-RU" sz="2800" dirty="0"/>
              <a:t>информации </a:t>
            </a:r>
            <a:r>
              <a:rPr lang="ru-RU" sz="2800" dirty="0" smtClean="0"/>
              <a:t>рассматриваются</a:t>
            </a:r>
            <a:r>
              <a:rPr lang="ru-RU" sz="2800" dirty="0"/>
              <a:t>:</a:t>
            </a:r>
          </a:p>
          <a:p>
            <a:pPr algn="ctr"/>
            <a:r>
              <a:rPr lang="ru-RU" sz="2800" dirty="0"/>
              <a:t>- наличие средств отладки и тестирования в конечных продуктах;</a:t>
            </a:r>
          </a:p>
          <a:p>
            <a:pPr algn="ctr"/>
            <a:r>
              <a:rPr lang="ru-RU" sz="2800" dirty="0"/>
              <a:t>-«чёрные ходы», « люки», скрытые возможности </a:t>
            </a:r>
            <a:r>
              <a:rPr lang="ru-RU" sz="2800" dirty="0" smtClean="0"/>
              <a:t>проникновения в </a:t>
            </a:r>
            <a:r>
              <a:rPr lang="ru-RU" sz="2800" dirty="0"/>
              <a:t>компьютерную сеть.</a:t>
            </a:r>
          </a:p>
          <a:p>
            <a:pPr algn="ctr"/>
            <a:r>
              <a:rPr lang="ru-RU" sz="2800" dirty="0"/>
              <a:t>В большей степени эти недостатки опасны в операционных </a:t>
            </a:r>
            <a:r>
              <a:rPr lang="ru-RU" sz="2800" dirty="0" smtClean="0"/>
              <a:t>системах</a:t>
            </a:r>
            <a:r>
              <a:rPr lang="ru-RU" sz="2800" dirty="0"/>
              <a:t>. Иногда их специально оставляют разработчики для </a:t>
            </a:r>
            <a:r>
              <a:rPr lang="ru-RU" sz="2800" dirty="0" smtClean="0"/>
              <a:t>удобства внедрения </a:t>
            </a:r>
            <a:r>
              <a:rPr lang="ru-RU" sz="2800" dirty="0"/>
              <a:t>программных продуктов и их отладки. Почти все </a:t>
            </a:r>
            <a:r>
              <a:rPr lang="ru-RU" sz="2800" dirty="0" smtClean="0"/>
              <a:t>операционные </a:t>
            </a:r>
            <a:r>
              <a:rPr lang="ru-RU" sz="2800" dirty="0"/>
              <a:t>системы, обладают какими- либо из перечисленных дефектов. </a:t>
            </a:r>
            <a:r>
              <a:rPr lang="ru-RU" sz="2800" dirty="0" smtClean="0"/>
              <a:t>В ходе </a:t>
            </a:r>
            <a:r>
              <a:rPr lang="ru-RU" sz="2800" dirty="0"/>
              <a:t>эксплуатации эти недостатки выявляются и устраняются – </a:t>
            </a:r>
            <a:r>
              <a:rPr lang="ru-RU" sz="2800" dirty="0" smtClean="0"/>
              <a:t>разрабатываются </a:t>
            </a:r>
            <a:r>
              <a:rPr lang="ru-RU" sz="2800" dirty="0"/>
              <a:t>пакеты дополнительных сервисов (сервис - пакеты).</a:t>
            </a:r>
            <a:endParaRPr lang="ru-RU" sz="28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4948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2800" b="1" dirty="0" smtClean="0">
                <a:solidFill>
                  <a:srgbClr val="FF0000"/>
                </a:solidFill>
              </a:rPr>
              <a:t>канала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2800" dirty="0" smtClean="0"/>
              <a:t>Программной </a:t>
            </a:r>
            <a:r>
              <a:rPr lang="ru-RU" sz="2800" dirty="0"/>
              <a:t>закладкой называют программу, специально </a:t>
            </a:r>
            <a:r>
              <a:rPr lang="ru-RU" sz="2800" dirty="0" smtClean="0"/>
              <a:t>разработанную для </a:t>
            </a:r>
            <a:r>
              <a:rPr lang="ru-RU" sz="2800" dirty="0"/>
              <a:t>самостоятельного выполнения несанкционированных действий.</a:t>
            </a:r>
          </a:p>
          <a:p>
            <a:pPr algn="ctr"/>
            <a:r>
              <a:rPr lang="ru-RU" sz="2800" dirty="0"/>
              <a:t>При этом под программой понимается любая последовательность </a:t>
            </a:r>
            <a:r>
              <a:rPr lang="ru-RU" sz="2800" dirty="0" smtClean="0"/>
              <a:t>команд</a:t>
            </a:r>
            <a:r>
              <a:rPr lang="ru-RU" sz="2800" dirty="0"/>
              <a:t>, подлежащих выполнению процессором или другой программой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40006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490961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2800" b="1" dirty="0" smtClean="0">
                <a:solidFill>
                  <a:srgbClr val="FF0000"/>
                </a:solidFill>
              </a:rPr>
              <a:t>канала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2800" i="1" dirty="0"/>
              <a:t>Внедрение закладки в компьютерную систему может </a:t>
            </a:r>
            <a:r>
              <a:rPr lang="ru-RU" sz="2800" i="1" dirty="0" smtClean="0"/>
              <a:t>выполняться </a:t>
            </a:r>
            <a:r>
              <a:rPr lang="ru-RU" sz="2800" i="1" dirty="0"/>
              <a:t>:</a:t>
            </a:r>
          </a:p>
          <a:p>
            <a:pPr algn="ctr"/>
            <a:r>
              <a:rPr lang="ru-RU" sz="2800" dirty="0"/>
              <a:t>– с помощью аппаратных средств;</a:t>
            </a:r>
          </a:p>
          <a:p>
            <a:pPr algn="ctr"/>
            <a:r>
              <a:rPr lang="ru-RU" sz="2800" dirty="0"/>
              <a:t>– через электронные документы;</a:t>
            </a:r>
          </a:p>
          <a:p>
            <a:pPr algn="ctr"/>
            <a:r>
              <a:rPr lang="ru-RU" sz="2800" dirty="0"/>
              <a:t>– с помощью обычных программ;</a:t>
            </a:r>
          </a:p>
          <a:p>
            <a:pPr algn="ctr"/>
            <a:r>
              <a:rPr lang="ru-RU" sz="2800" dirty="0"/>
              <a:t>– с помощь мобильных программ;</a:t>
            </a:r>
          </a:p>
          <a:p>
            <a:pPr algn="ctr"/>
            <a:r>
              <a:rPr lang="ru-RU" sz="2800" dirty="0"/>
              <a:t>– по вирусной технологии.</a:t>
            </a:r>
          </a:p>
          <a:p>
            <a:pPr algn="ctr"/>
            <a:r>
              <a:rPr lang="ru-RU" sz="2800" dirty="0"/>
              <a:t>При внедрении закладки по вирусной технологии закладка </a:t>
            </a:r>
            <a:r>
              <a:rPr lang="ru-RU" sz="2800" dirty="0" smtClean="0"/>
              <a:t>обязательно </a:t>
            </a:r>
            <a:r>
              <a:rPr lang="ru-RU" sz="2800" dirty="0"/>
              <a:t>должна обладать свойством саморазмножения, </a:t>
            </a:r>
            <a:r>
              <a:rPr lang="ru-RU" sz="2800" dirty="0" smtClean="0"/>
              <a:t>присущим обычному </a:t>
            </a:r>
            <a:r>
              <a:rPr lang="ru-RU" sz="2800" dirty="0"/>
              <a:t>вирусу</a:t>
            </a:r>
            <a:r>
              <a:rPr lang="ru-RU" sz="2800" dirty="0" smtClean="0"/>
              <a:t>. Внедрение </a:t>
            </a:r>
            <a:r>
              <a:rPr lang="ru-RU" sz="2800" dirty="0"/>
              <a:t>закладки с помощью аппаратных средств, </a:t>
            </a:r>
            <a:r>
              <a:rPr lang="ru-RU" sz="2800" dirty="0" smtClean="0"/>
              <a:t>предполагает заражение </a:t>
            </a:r>
            <a:r>
              <a:rPr lang="ru-RU" sz="2800" dirty="0"/>
              <a:t>программ, содержащихся в аппаратных </a:t>
            </a:r>
            <a:r>
              <a:rPr lang="ru-RU" sz="2800" dirty="0" smtClean="0"/>
              <a:t>устройствах</a:t>
            </a:r>
            <a:r>
              <a:rPr lang="en-US" sz="2800" dirty="0" smtClean="0"/>
              <a:t>.</a:t>
            </a:r>
            <a:endParaRPr lang="ru-RU" sz="28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775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32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dirty="0"/>
              <a:t>Широкие возможности для внедрения программных </a:t>
            </a:r>
            <a:r>
              <a:rPr lang="ru-RU" sz="3200" dirty="0" smtClean="0"/>
              <a:t>закладок предоставляет </a:t>
            </a:r>
            <a:r>
              <a:rPr lang="ru-RU" sz="3200" dirty="0" err="1"/>
              <a:t>Web</a:t>
            </a:r>
            <a:r>
              <a:rPr lang="ru-RU" sz="3200" dirty="0"/>
              <a:t>-технология, основанная на мобильных </a:t>
            </a:r>
            <a:r>
              <a:rPr lang="ru-RU" sz="3200" dirty="0" smtClean="0"/>
              <a:t>вычислениях</a:t>
            </a:r>
            <a:r>
              <a:rPr lang="ru-RU" sz="3200" dirty="0"/>
              <a:t>. Такой вид распределенной обработки позволил </a:t>
            </a:r>
            <a:r>
              <a:rPr lang="ru-RU" sz="3200" dirty="0" smtClean="0"/>
              <a:t>сконцентрировать всю </a:t>
            </a:r>
            <a:r>
              <a:rPr lang="ru-RU" sz="3200" dirty="0"/>
              <a:t>прикладную систему на сервере. Однако возможность </a:t>
            </a:r>
            <a:r>
              <a:rPr lang="ru-RU" sz="3200" dirty="0" smtClean="0"/>
              <a:t>выполнения на </a:t>
            </a:r>
            <a:r>
              <a:rPr lang="ru-RU" sz="3200" dirty="0"/>
              <a:t>рабочих станциях программ с сервера порождает эффективные </a:t>
            </a:r>
            <a:r>
              <a:rPr lang="ru-RU" sz="3200" dirty="0" smtClean="0"/>
              <a:t>способы </a:t>
            </a:r>
            <a:r>
              <a:rPr lang="ru-RU" sz="3200" dirty="0"/>
              <a:t>внедрения программных закладок. Внедрение может быть </a:t>
            </a:r>
            <a:r>
              <a:rPr lang="ru-RU" sz="3200" dirty="0" smtClean="0"/>
              <a:t>реализовано </a:t>
            </a:r>
            <a:r>
              <a:rPr lang="ru-RU" sz="3200" dirty="0"/>
              <a:t>как подменой передаваемой с сервера программы, так </a:t>
            </a:r>
            <a:r>
              <a:rPr lang="ru-RU" sz="3200" dirty="0" smtClean="0"/>
              <a:t>изначальным </a:t>
            </a:r>
            <a:r>
              <a:rPr lang="ru-RU" sz="3200" dirty="0"/>
              <a:t>размещением на сервере мобильной программы-закладки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378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23320" cy="6858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Понятие и классификация каналов утечки информации </a:t>
            </a:r>
            <a:r>
              <a:rPr lang="ru-RU" sz="3600" b="1" dirty="0" smtClean="0">
                <a:solidFill>
                  <a:srgbClr val="FF0000"/>
                </a:solidFill>
              </a:rPr>
              <a:t>ограниченного </a:t>
            </a:r>
            <a:r>
              <a:rPr lang="ru-RU" sz="3600" b="1" dirty="0">
                <a:solidFill>
                  <a:srgbClr val="FF0000"/>
                </a:solidFill>
              </a:rPr>
              <a:t>доступа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 </a:t>
            </a:r>
            <a:r>
              <a:rPr lang="ru-RU" sz="3200" b="1" dirty="0">
                <a:solidFill>
                  <a:srgbClr val="0070C0"/>
                </a:solidFill>
              </a:rPr>
              <a:t>случае с информацией ограниченного доступа основной </a:t>
            </a:r>
            <a:r>
              <a:rPr lang="ru-RU" sz="3200" b="1" dirty="0" smtClean="0">
                <a:solidFill>
                  <a:srgbClr val="0070C0"/>
                </a:solidFill>
              </a:rPr>
              <a:t>целью воздействия </a:t>
            </a:r>
            <a:r>
              <a:rPr lang="ru-RU" sz="3200" b="1" dirty="0">
                <a:solidFill>
                  <a:srgbClr val="0070C0"/>
                </a:solidFill>
              </a:rPr>
              <a:t>является получение сведений конфиденциального </a:t>
            </a:r>
            <a:r>
              <a:rPr lang="ru-RU" sz="3200" b="1" dirty="0" smtClean="0">
                <a:solidFill>
                  <a:srgbClr val="0070C0"/>
                </a:solidFill>
              </a:rPr>
              <a:t>характера </a:t>
            </a:r>
            <a:r>
              <a:rPr lang="ru-RU" sz="3200" b="1" dirty="0">
                <a:solidFill>
                  <a:srgbClr val="0070C0"/>
                </a:solidFill>
              </a:rPr>
              <a:t>или секретной информации, и злоумышленник определяет </a:t>
            </a:r>
            <a:r>
              <a:rPr lang="ru-RU" sz="3200" b="1" dirty="0" smtClean="0">
                <a:solidFill>
                  <a:srgbClr val="0070C0"/>
                </a:solidFill>
              </a:rPr>
              <a:t>маршрут </a:t>
            </a:r>
            <a:r>
              <a:rPr lang="ru-RU" sz="3200" b="1" dirty="0">
                <a:solidFill>
                  <a:srgbClr val="0070C0"/>
                </a:solidFill>
              </a:rPr>
              <a:t>её получения или несанкционированного доступа, если </a:t>
            </a:r>
            <a:r>
              <a:rPr lang="ru-RU" sz="3200" b="1" dirty="0" smtClean="0">
                <a:solidFill>
                  <a:srgbClr val="0070C0"/>
                </a:solidFill>
              </a:rPr>
              <a:t>невозможно </a:t>
            </a:r>
            <a:r>
              <a:rPr lang="ru-RU" sz="3200" b="1" dirty="0">
                <a:solidFill>
                  <a:srgbClr val="0070C0"/>
                </a:solidFill>
              </a:rPr>
              <a:t>получить её другим способом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Известно, что информация вообще передаётся полем или веществом. Это либо акустическая волна (звук), либо электромагнитное излучение, либо лист бумаги с текстом, либо дискета с электронными документами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32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dirty="0" smtClean="0"/>
              <a:t>Чтобы </a:t>
            </a:r>
            <a:r>
              <a:rPr lang="ru-RU" sz="3200" dirty="0"/>
              <a:t>программная закладка начала выполнять свои функции</a:t>
            </a:r>
            <a:r>
              <a:rPr lang="ru-RU" sz="3200" dirty="0" smtClean="0"/>
              <a:t>, она </a:t>
            </a:r>
            <a:r>
              <a:rPr lang="ru-RU" sz="3200" dirty="0"/>
              <a:t>должна получить управление на себя, т. е. процессор или </a:t>
            </a:r>
            <a:r>
              <a:rPr lang="ru-RU" sz="3200" dirty="0" smtClean="0"/>
              <a:t>интерпретатор </a:t>
            </a:r>
            <a:r>
              <a:rPr lang="ru-RU" sz="3200" dirty="0"/>
              <a:t>должен начать выполнять команды, относящиеся к закладке.</a:t>
            </a:r>
          </a:p>
          <a:p>
            <a:pPr algn="ctr"/>
            <a:r>
              <a:rPr lang="ru-RU" sz="3200" dirty="0"/>
              <a:t>Закладка активизируется при наступлении запрограммированных </a:t>
            </a:r>
            <a:r>
              <a:rPr lang="ru-RU" sz="3200" dirty="0" smtClean="0"/>
              <a:t>в ней </a:t>
            </a:r>
            <a:r>
              <a:rPr lang="ru-RU" sz="3200" dirty="0"/>
              <a:t>внешних условий. </a:t>
            </a:r>
            <a:endParaRPr lang="ru-RU" sz="3200" dirty="0" smtClean="0"/>
          </a:p>
          <a:p>
            <a:pPr algn="ctr"/>
            <a:r>
              <a:rPr lang="ru-RU" sz="3200" dirty="0" smtClean="0"/>
              <a:t>Анализ </a:t>
            </a:r>
            <a:r>
              <a:rPr lang="ru-RU" sz="3200" dirty="0"/>
              <a:t>внешних условий достигается путем </a:t>
            </a:r>
            <a:r>
              <a:rPr lang="ru-RU" sz="3200" dirty="0" smtClean="0"/>
              <a:t>обработки </a:t>
            </a:r>
            <a:r>
              <a:rPr lang="ru-RU" sz="3200" dirty="0"/>
              <a:t>закладкой общих относительно нее операций, в качестве </a:t>
            </a:r>
            <a:r>
              <a:rPr lang="ru-RU" sz="3200" dirty="0" smtClean="0"/>
              <a:t>которых </a:t>
            </a:r>
            <a:r>
              <a:rPr lang="ru-RU" sz="3200" dirty="0"/>
              <a:t>чаще всего выступают прерывания или определенные события.</a:t>
            </a:r>
            <a:endParaRPr lang="ru-RU" sz="3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831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3200" b="1" dirty="0" smtClean="0">
                <a:solidFill>
                  <a:srgbClr val="FF0000"/>
                </a:solidFill>
              </a:rPr>
              <a:t>канала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32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dirty="0"/>
              <a:t>Такими прерываниями являются следующие прерывания: от </a:t>
            </a:r>
            <a:r>
              <a:rPr lang="ru-RU" sz="3200" dirty="0" smtClean="0"/>
              <a:t>таймера</a:t>
            </a:r>
            <a:r>
              <a:rPr lang="ru-RU" sz="3200" dirty="0"/>
              <a:t>; от внешних устройств; от клавиатуры; при работе с диском; </a:t>
            </a:r>
            <a:r>
              <a:rPr lang="ru-RU" sz="3200" dirty="0" smtClean="0"/>
              <a:t>операционной </a:t>
            </a:r>
            <a:r>
              <a:rPr lang="ru-RU" sz="3200" dirty="0"/>
              <a:t>среды, в том числе прерывания при работе с файлами и </a:t>
            </a:r>
            <a:r>
              <a:rPr lang="ru-RU" sz="3200" dirty="0" smtClean="0"/>
              <a:t>запуске </a:t>
            </a:r>
            <a:r>
              <a:rPr lang="ru-RU" sz="3200" dirty="0"/>
              <a:t>исполняемых модулей. Интерпретируемая закладка должна </a:t>
            </a:r>
            <a:r>
              <a:rPr lang="ru-RU" sz="3200" dirty="0" smtClean="0"/>
              <a:t>быть разработана </a:t>
            </a:r>
            <a:r>
              <a:rPr lang="ru-RU" sz="3200" dirty="0"/>
              <a:t>как макрос, автоматически выполняемый при </a:t>
            </a:r>
            <a:r>
              <a:rPr lang="ru-RU" sz="3200" dirty="0" smtClean="0"/>
              <a:t>определенных </a:t>
            </a:r>
            <a:r>
              <a:rPr lang="ru-RU" sz="3200" dirty="0"/>
              <a:t>событиях – открытии, закрытии документов, запуске, </a:t>
            </a:r>
            <a:r>
              <a:rPr lang="ru-RU" sz="3200" dirty="0" smtClean="0"/>
              <a:t>завершении работы </a:t>
            </a:r>
            <a:r>
              <a:rPr lang="ru-RU" sz="3200" dirty="0"/>
              <a:t>программы оболочки и т. д.</a:t>
            </a:r>
          </a:p>
          <a:p>
            <a:endParaRPr lang="ru-RU" sz="40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490961" cy="6858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Методы НСД с использованием системно–программного </a:t>
            </a:r>
            <a:r>
              <a:rPr lang="ru-RU" sz="2800" b="1" dirty="0" smtClean="0">
                <a:solidFill>
                  <a:srgbClr val="FF0000"/>
                </a:solidFill>
              </a:rPr>
              <a:t>канала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Использование программных закладок</a:t>
            </a:r>
            <a:r>
              <a:rPr lang="ru-RU" sz="2800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2700" dirty="0" smtClean="0"/>
              <a:t>Для </a:t>
            </a:r>
            <a:r>
              <a:rPr lang="ru-RU" sz="2700" dirty="0"/>
              <a:t>высокой эффективности программные закладки могут </a:t>
            </a:r>
            <a:r>
              <a:rPr lang="ru-RU" sz="2700" dirty="0" smtClean="0"/>
              <a:t>скрывать </a:t>
            </a:r>
            <a:r>
              <a:rPr lang="ru-RU" sz="2700" dirty="0"/>
              <a:t>признаки своего присутствия в компьютерной системе. </a:t>
            </a:r>
            <a:r>
              <a:rPr lang="ru-RU" sz="2700" dirty="0" smtClean="0"/>
              <a:t>Программные </a:t>
            </a:r>
            <a:r>
              <a:rPr lang="ru-RU" sz="2700" dirty="0"/>
              <a:t>закладки могут выполнять перехват и копирование </a:t>
            </a:r>
            <a:r>
              <a:rPr lang="ru-RU" sz="2700" dirty="0" smtClean="0"/>
              <a:t>паролей с </a:t>
            </a:r>
            <a:r>
              <a:rPr lang="ru-RU" sz="2700" dirty="0"/>
              <a:t>сохранением их в заданной области памяти компьютера, </a:t>
            </a:r>
            <a:r>
              <a:rPr lang="ru-RU" sz="2700" dirty="0" smtClean="0"/>
              <a:t>локальной сети</a:t>
            </a:r>
            <a:r>
              <a:rPr lang="ru-RU" sz="2700" dirty="0"/>
              <a:t>, а при подключении к сети Интернет отправлять по заданному </a:t>
            </a:r>
            <a:r>
              <a:rPr lang="ru-RU" sz="2700" dirty="0" smtClean="0"/>
              <a:t>адресу </a:t>
            </a:r>
            <a:r>
              <a:rPr lang="ru-RU" sz="2700" dirty="0"/>
              <a:t>для анализа или осуществлять доступ к конфиденциальной </a:t>
            </a:r>
            <a:r>
              <a:rPr lang="ru-RU" sz="2700" dirty="0" smtClean="0"/>
              <a:t>информации </a:t>
            </a:r>
            <a:r>
              <a:rPr lang="ru-RU" sz="2700" dirty="0"/>
              <a:t>и её копирование.</a:t>
            </a:r>
          </a:p>
          <a:p>
            <a:pPr algn="ctr"/>
            <a:r>
              <a:rPr lang="ru-RU" sz="2700" b="1" dirty="0">
                <a:solidFill>
                  <a:srgbClr val="00B050"/>
                </a:solidFill>
              </a:rPr>
              <a:t>Рассмотренные методы НСД к конфиденциальной </a:t>
            </a:r>
            <a:r>
              <a:rPr lang="ru-RU" sz="2700" b="1" dirty="0" smtClean="0">
                <a:solidFill>
                  <a:srgbClr val="00B050"/>
                </a:solidFill>
              </a:rPr>
              <a:t>информации не </a:t>
            </a:r>
            <a:r>
              <a:rPr lang="ru-RU" sz="2700" b="1" dirty="0">
                <a:solidFill>
                  <a:srgbClr val="00B050"/>
                </a:solidFill>
              </a:rPr>
              <a:t>являются исчерпывающими при анализе угроз безопасности. </a:t>
            </a:r>
            <a:r>
              <a:rPr lang="ru-RU" sz="2700" b="1" dirty="0" smtClean="0">
                <a:solidFill>
                  <a:srgbClr val="00B050"/>
                </a:solidFill>
              </a:rPr>
              <a:t>Арсенал </a:t>
            </a:r>
            <a:r>
              <a:rPr lang="ru-RU" sz="2700" b="1" dirty="0">
                <a:solidFill>
                  <a:srgbClr val="00B050"/>
                </a:solidFill>
              </a:rPr>
              <a:t>этих методов достаточно велик. Следует особо подчеркнуть, </a:t>
            </a:r>
            <a:r>
              <a:rPr lang="ru-RU" sz="2700" b="1" dirty="0" smtClean="0">
                <a:solidFill>
                  <a:srgbClr val="00B050"/>
                </a:solidFill>
              </a:rPr>
              <a:t>что современные </a:t>
            </a:r>
            <a:r>
              <a:rPr lang="ru-RU" sz="2700" b="1" dirty="0">
                <a:solidFill>
                  <a:srgbClr val="00B050"/>
                </a:solidFill>
              </a:rPr>
              <a:t>злоумышленники используют для реализации своих </a:t>
            </a:r>
            <a:r>
              <a:rPr lang="ru-RU" sz="2700" b="1" dirty="0" smtClean="0">
                <a:solidFill>
                  <a:srgbClr val="00B050"/>
                </a:solidFill>
              </a:rPr>
              <a:t>целей </a:t>
            </a:r>
            <a:r>
              <a:rPr lang="ru-RU" sz="2700" b="1" dirty="0">
                <a:solidFill>
                  <a:srgbClr val="00B050"/>
                </a:solidFill>
              </a:rPr>
              <a:t>по получению информации ограниченного доступа методы, </a:t>
            </a:r>
            <a:r>
              <a:rPr lang="ru-RU" sz="2700" b="1" dirty="0" smtClean="0">
                <a:solidFill>
                  <a:srgbClr val="00B050"/>
                </a:solidFill>
              </a:rPr>
              <a:t>основанные </a:t>
            </a:r>
            <a:r>
              <a:rPr lang="ru-RU" sz="2700" b="1" dirty="0">
                <a:solidFill>
                  <a:srgbClr val="00B050"/>
                </a:solidFill>
              </a:rPr>
              <a:t>на создании </a:t>
            </a:r>
            <a:r>
              <a:rPr lang="ru-RU" sz="2700" b="1" i="1" dirty="0">
                <a:solidFill>
                  <a:srgbClr val="00B050"/>
                </a:solidFill>
              </a:rPr>
              <a:t>комбинированных </a:t>
            </a:r>
            <a:r>
              <a:rPr lang="ru-RU" sz="2700" b="1" dirty="0">
                <a:solidFill>
                  <a:srgbClr val="00B050"/>
                </a:solidFill>
              </a:rPr>
              <a:t>каналов утечки информации.</a:t>
            </a:r>
            <a:endParaRPr lang="ru-RU" sz="27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51469"/>
            <a:ext cx="10548551" cy="48809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вопрос: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7200" b="1" dirty="0" smtClean="0"/>
              <a:t>одель </a:t>
            </a:r>
            <a:r>
              <a:rPr lang="ru-RU" sz="7200" b="1" dirty="0"/>
              <a:t>нарушителя безопасности автоматизированной системы</a:t>
            </a:r>
            <a:r>
              <a:rPr lang="ru-RU" sz="7200" b="1" dirty="0">
                <a:solidFill>
                  <a:srgbClr val="1E087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7200" b="1" dirty="0">
                <a:solidFill>
                  <a:srgbClr val="1E087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2905AB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25C68B6-61C2-468F-89AB-4B9F7531AA68}" type="slidenum">
              <a:rPr lang="ru-RU" smtClean="0"/>
              <a:pPr/>
              <a:t>53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Составной частью модели угроз безопасности информации конкретному объекту информатизации, является модель нарушителя. При проектировании систем защиты информации, учитываются все условия и категории возможных нарушителей.</a:t>
            </a:r>
          </a:p>
          <a:p>
            <a:pPr algn="ctr"/>
            <a:r>
              <a:rPr lang="ru-RU" sz="3200" i="1" dirty="0" smtClean="0"/>
              <a:t>Нарушитель - это лицо, предпринявшее попытку выполнения за</a:t>
            </a:r>
            <a:r>
              <a:rPr lang="ru-RU" sz="3200" dirty="0" smtClean="0"/>
              <a:t>прещенных операций (действий) по ошибке, незнанию или осознанно со злым умыслом (из корыстных интересов) или без такового (ради игры или удовольствия, с целью самоутверждения и т.п.) и использующее для этого различные возможности, методы и средства.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Злоумышленником называют нарушителя, намеренно идущего на н</a:t>
            </a:r>
            <a:r>
              <a:rPr lang="ru-RU" sz="3200" dirty="0" smtClean="0"/>
              <a:t>арушение из корыстных побуждений.</a:t>
            </a:r>
          </a:p>
          <a:p>
            <a:pPr algn="ctr"/>
            <a:r>
              <a:rPr lang="ru-RU" sz="3200" dirty="0" smtClean="0"/>
              <a:t>Неформальная модель нарушителя отражает его практические и теоретические возможности, априорные знания, время и место действия и т.п. </a:t>
            </a:r>
          </a:p>
          <a:p>
            <a:pPr algn="ctr"/>
            <a:r>
              <a:rPr lang="ru-RU" sz="3200" dirty="0" smtClean="0"/>
              <a:t>Неформальная модель составляется путём описания уровня знаний и возможностей, способов НСД для каждого уровня.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В каждом конкретном случае, исходя из конкретной технологии обработки информации, может быть определена модель нарушителя, которая должна быть адекватна реальному нарушителю, для данной АС.</a:t>
            </a:r>
          </a:p>
          <a:p>
            <a:pPr algn="ctr"/>
            <a:r>
              <a:rPr lang="ru-RU" sz="3200" dirty="0" smtClean="0"/>
              <a:t>Неформальная модель нарушителя автоматизированной системы, составленная на основе уровня знаний и возможностей, определённых в Руководящих документах ФСТЭК (</a:t>
            </a:r>
            <a:r>
              <a:rPr lang="ru-RU" sz="3200" dirty="0" err="1" smtClean="0"/>
              <a:t>Гостехкомиссии</a:t>
            </a:r>
            <a:r>
              <a:rPr lang="ru-RU" sz="3200" dirty="0" smtClean="0"/>
              <a:t> России).</a:t>
            </a:r>
          </a:p>
          <a:p>
            <a:pPr algn="ctr"/>
            <a:r>
              <a:rPr lang="ru-RU" sz="3200" dirty="0" smtClean="0"/>
              <a:t>Каждый вид нарушителя должен быть охарактеризован значениями характеристик, приведенных в таблице.</a:t>
            </a:r>
          </a:p>
          <a:p>
            <a:pPr algn="ctr"/>
            <a:r>
              <a:rPr lang="ru-RU" sz="3200" dirty="0" smtClean="0"/>
              <a:t>Кроме того, к числу квалификационных характеристик нарушителя можно отнести время и место действия.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919" y="0"/>
            <a:ext cx="10707377" cy="5807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Таблица – Модель нарушителя АС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8" y="754063"/>
          <a:ext cx="10960057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505"/>
                <a:gridCol w="3671372"/>
                <a:gridCol w="3375166"/>
                <a:gridCol w="2740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знаний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 АС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НСД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Знает функциональные особенности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АС, основные закономерности формирования в ней массивов данных и потоков запросов к ним, умеет пользоваться штатными средствами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задач (программ)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фиксированного набора, реализующих заранее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предусмотренные функции по обработке информации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Непосредственное обращение к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объектам доступа;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высоким уровнем знаний и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опытом работы с техническими средствами системы и их обслуживания;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создания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запуска собственных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 с новыми функциями по обработке информации.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программных и технических средств,</a:t>
                      </a:r>
                    </a:p>
                    <a:p>
                      <a:pPr algn="ctr"/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выполняющих обращение к объектам доступа в обход средств защиты;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919" y="0"/>
            <a:ext cx="10707377" cy="5807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Таблица – Модель нарушителя АС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8280" y="754063"/>
          <a:ext cx="10972801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478"/>
                <a:gridCol w="2877705"/>
                <a:gridCol w="3857907"/>
                <a:gridCol w="30767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знаний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 АС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Способ</a:t>
                      </a:r>
                    </a:p>
                    <a:p>
                      <a:pPr algn="ctr"/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НСД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Обладает высоким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уровнем знаний в области программирования и ВТ, проектирования и эксплуатации АС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управления функционированием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АС, т.е. воздействием на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базовое ПО системы и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состав и конфигурацию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ее оборудования.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Модификация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 защиты,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позволяющая осуществить НСД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Знает структуру,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и механизм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средств защиты, их сильные и слабые стороны.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Весь объем возможностей лиц, осуществляющих проектирование, реализацию и ремонт технических средств АС,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вплоть до включения в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 СВТ собственных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технических средств с новыми функциями по обработке информации.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в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СВТ или АС программных или технических механизмов, нарушающих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предполагаемую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структуру и функции СВТ или АС и</a:t>
                      </a:r>
                    </a:p>
                    <a:p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позволяющих осуществить НСД;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По времени действия:</a:t>
            </a:r>
          </a:p>
          <a:p>
            <a:pPr algn="ctr"/>
            <a:r>
              <a:rPr lang="ru-RU" sz="3200" dirty="0" smtClean="0"/>
              <a:t>– в процессе функционирования ИС (во время работы компонентов системы);</a:t>
            </a:r>
          </a:p>
          <a:p>
            <a:pPr algn="ctr"/>
            <a:r>
              <a:rPr lang="ru-RU" sz="3200" dirty="0" smtClean="0"/>
              <a:t>– в период неактивности компонентов системы (в нерабочее время, во время плановых перерывов в ее работе, перерывов для обслуживания и ремонта и т.п.);</a:t>
            </a:r>
          </a:p>
          <a:p>
            <a:pPr algn="ctr"/>
            <a:r>
              <a:rPr lang="ru-RU" sz="3200" dirty="0" smtClean="0"/>
              <a:t>– как в процессе функционирования ИС, так и в период неактивности компонентов системы.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49096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Понятие и классификация каналов утечки информации ограниченного доступа.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Исходя </a:t>
            </a:r>
            <a:r>
              <a:rPr lang="ru-RU" sz="3200" b="1" dirty="0">
                <a:solidFill>
                  <a:srgbClr val="0070C0"/>
                </a:solidFill>
              </a:rPr>
              <a:t>из физической природы, выделяют </a:t>
            </a:r>
            <a:r>
              <a:rPr lang="ru-RU" sz="3200" b="1" dirty="0" smtClean="0">
                <a:solidFill>
                  <a:srgbClr val="0070C0"/>
                </a:solidFill>
              </a:rPr>
              <a:t>следующие </a:t>
            </a:r>
            <a:r>
              <a:rPr lang="ru-RU" sz="3200" b="1" dirty="0">
                <a:solidFill>
                  <a:srgbClr val="0070C0"/>
                </a:solidFill>
              </a:rPr>
              <a:t>средства переноса информации: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– электромагнитные волны (включая волны видимого диапазона </a:t>
            </a:r>
            <a:r>
              <a:rPr lang="ru-RU" sz="3200" b="1" dirty="0" smtClean="0">
                <a:solidFill>
                  <a:srgbClr val="00B050"/>
                </a:solidFill>
              </a:rPr>
              <a:t>-световые </a:t>
            </a:r>
            <a:r>
              <a:rPr lang="ru-RU" sz="3200" b="1" dirty="0">
                <a:solidFill>
                  <a:srgbClr val="00B050"/>
                </a:solidFill>
              </a:rPr>
              <a:t>лучи);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– звуковые волны;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– материалы и вещества;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Путь </a:t>
            </a:r>
            <a:r>
              <a:rPr lang="ru-RU" sz="3200" b="1" dirty="0">
                <a:solidFill>
                  <a:srgbClr val="0070C0"/>
                </a:solidFill>
              </a:rPr>
              <a:t>от источника информации </a:t>
            </a:r>
            <a:r>
              <a:rPr lang="ru-RU" sz="3200" b="1" dirty="0" smtClean="0">
                <a:solidFill>
                  <a:srgbClr val="0070C0"/>
                </a:solidFill>
              </a:rPr>
              <a:t>ограниченного доступа </a:t>
            </a:r>
            <a:r>
              <a:rPr lang="ru-RU" sz="3200" b="1" dirty="0">
                <a:solidFill>
                  <a:srgbClr val="0070C0"/>
                </a:solidFill>
              </a:rPr>
              <a:t>к её незаконному получателю (злоумышленнику) </a:t>
            </a:r>
            <a:r>
              <a:rPr lang="ru-RU" sz="3200" b="1" dirty="0" smtClean="0">
                <a:solidFill>
                  <a:srgbClr val="0070C0"/>
                </a:solidFill>
              </a:rPr>
              <a:t>называют каналом </a:t>
            </a:r>
            <a:r>
              <a:rPr lang="ru-RU" sz="3200" b="1" dirty="0">
                <a:solidFill>
                  <a:srgbClr val="0070C0"/>
                </a:solidFill>
              </a:rPr>
              <a:t>утечки информации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ru-RU" sz="3200" b="1" dirty="0" smtClean="0"/>
              <a:t> </a:t>
            </a:r>
            <a:r>
              <a:rPr lang="ru-RU" sz="3200" b="1" i="1" dirty="0">
                <a:solidFill>
                  <a:srgbClr val="FF0000"/>
                </a:solidFill>
              </a:rPr>
              <a:t>Канал – это маршрут передачи </a:t>
            </a:r>
            <a:r>
              <a:rPr lang="ru-RU" sz="3200" b="1" i="1" dirty="0" smtClean="0">
                <a:solidFill>
                  <a:srgbClr val="FF0000"/>
                </a:solidFill>
              </a:rPr>
              <a:t>информации</a:t>
            </a:r>
            <a:r>
              <a:rPr lang="ru-RU" sz="3200" b="1" i="1" dirty="0">
                <a:solidFill>
                  <a:srgbClr val="FF0000"/>
                </a:solidFill>
              </a:rPr>
              <a:t>.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5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 месту действия:</a:t>
            </a:r>
          </a:p>
          <a:p>
            <a:pPr algn="ctr"/>
            <a:r>
              <a:rPr lang="ru-RU" sz="3200" dirty="0" smtClean="0"/>
              <a:t>– без доступа на контролируемую территорию организации;</a:t>
            </a:r>
          </a:p>
          <a:p>
            <a:pPr algn="ctr"/>
            <a:r>
              <a:rPr lang="ru-RU" sz="3200" dirty="0" smtClean="0"/>
              <a:t>– с контролируемой территории без доступа в здания и сооружения;</a:t>
            </a:r>
          </a:p>
          <a:p>
            <a:pPr algn="ctr"/>
            <a:r>
              <a:rPr lang="ru-RU" sz="3200" dirty="0" smtClean="0"/>
              <a:t>– внутри помещений, но без доступа к техническим средствам АС;</a:t>
            </a:r>
          </a:p>
          <a:p>
            <a:pPr algn="ctr"/>
            <a:r>
              <a:rPr lang="ru-RU" sz="3200" dirty="0" smtClean="0"/>
              <a:t>– с рабочих мест конечных пользователей (операторов) АС;</a:t>
            </a:r>
          </a:p>
          <a:p>
            <a:pPr algn="ctr"/>
            <a:r>
              <a:rPr lang="ru-RU" sz="3200" dirty="0" smtClean="0"/>
              <a:t>– с доступом в зону данных (баз данных, архивов и т.п.);</a:t>
            </a:r>
          </a:p>
          <a:p>
            <a:pPr algn="ctr"/>
            <a:r>
              <a:rPr lang="ru-RU" sz="3200" dirty="0" smtClean="0"/>
              <a:t>– с доступом в зону управления средствами обеспечения безопасности АС.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460481" cy="6858000"/>
          </a:xfrm>
        </p:spPr>
        <p:txBody>
          <a:bodyPr>
            <a:noAutofit/>
          </a:bodyPr>
          <a:lstStyle/>
          <a:p>
            <a:pPr algn="ctr"/>
            <a:r>
              <a:rPr lang="ru-RU" sz="3000" i="1" dirty="0" smtClean="0"/>
              <a:t>По отношению к АС нарушители могут быть внутренними (субъ</a:t>
            </a:r>
            <a:r>
              <a:rPr lang="ru-RU" sz="3000" dirty="0" smtClean="0"/>
              <a:t>ективные, внутренние источники угроз ) или </a:t>
            </a:r>
            <a:r>
              <a:rPr lang="ru-RU" sz="3000" i="1" dirty="0" smtClean="0"/>
              <a:t>внешними (субъективные, </a:t>
            </a:r>
            <a:r>
              <a:rPr lang="ru-RU" sz="3000" dirty="0" smtClean="0"/>
              <a:t>внешние источники угроз).</a:t>
            </a:r>
          </a:p>
          <a:p>
            <a:pPr algn="ctr"/>
            <a:r>
              <a:rPr lang="ru-RU" sz="3000" dirty="0" smtClean="0"/>
              <a:t>При разработке модели нарушителя определяются</a:t>
            </a:r>
            <a:r>
              <a:rPr lang="ru-RU" sz="3000" b="1" dirty="0" smtClean="0"/>
              <a:t>:</a:t>
            </a:r>
          </a:p>
          <a:p>
            <a:pPr algn="ctr"/>
            <a:r>
              <a:rPr lang="ru-RU" sz="3000" dirty="0" smtClean="0"/>
              <a:t>– предположения о категориях лиц, к которым может принадлежать нарушитель;</a:t>
            </a:r>
          </a:p>
          <a:p>
            <a:pPr algn="ctr"/>
            <a:r>
              <a:rPr lang="ru-RU" sz="3000" dirty="0" smtClean="0"/>
              <a:t>– предположения о мотивах действий нарушителя (преследуемых нарушителем целях);</a:t>
            </a:r>
          </a:p>
          <a:p>
            <a:pPr algn="ctr"/>
            <a:r>
              <a:rPr lang="ru-RU" sz="3000" dirty="0" smtClean="0"/>
              <a:t>– предположения о квалификации нарушителя и его технической оснащенности (об используемых для совершения нарушения методах и средствах);</a:t>
            </a:r>
          </a:p>
          <a:p>
            <a:pPr algn="ctr"/>
            <a:r>
              <a:rPr lang="ru-RU" sz="3000" dirty="0" smtClean="0"/>
              <a:t>– ограничения и предположения о характере возможных действий нарушителей.</a:t>
            </a:r>
            <a:endParaRPr lang="ru-RU" sz="30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0"/>
            <a:ext cx="11331019" cy="6858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Реализация преднамеренной угрозы безопасности нарушителем называется </a:t>
            </a:r>
            <a:r>
              <a:rPr lang="ru-RU" sz="3200" i="1" dirty="0" smtClean="0"/>
              <a:t>нападением или атакой на компьютерную систему. </a:t>
            </a:r>
            <a:endParaRPr lang="ru-RU" sz="3200" i="1" smtClean="0"/>
          </a:p>
          <a:p>
            <a:pPr algn="ctr"/>
            <a:r>
              <a:rPr lang="ru-RU" sz="3200" i="1" smtClean="0"/>
              <a:t>В </a:t>
            </a:r>
            <a:r>
              <a:rPr lang="ru-RU" sz="3200" i="1" dirty="0" smtClean="0"/>
              <a:t>ре</a:t>
            </a:r>
            <a:r>
              <a:rPr lang="ru-RU" sz="3200" dirty="0" smtClean="0"/>
              <a:t>зультате атаки может быть осуществлён несанкционированный доступ к информации и нарушены её основные свойства: конфиденциальность, целостность, доступность или вообще нарушена работа компьютерной сети. Для осуществления атак нарушители (злоумышленники) используют различные каналы проникновения в систему и утечки информации.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656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315" y="2622010"/>
            <a:ext cx="83715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</a:rPr>
              <a:t>СПАСИБО ЗА ВНИМАНИЕ!</a:t>
            </a:r>
            <a:endParaRPr lang="ru-RU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958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38560" cy="6857999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Канал </a:t>
            </a:r>
            <a:r>
              <a:rPr lang="ru-RU" sz="3600" b="1" i="1" dirty="0">
                <a:solidFill>
                  <a:srgbClr val="FF0000"/>
                </a:solidFill>
              </a:rPr>
              <a:t>утечки информации </a:t>
            </a:r>
            <a:r>
              <a:rPr lang="ru-RU" sz="3600" b="1" dirty="0">
                <a:solidFill>
                  <a:srgbClr val="FF0000"/>
                </a:solidFill>
              </a:rPr>
              <a:t>– </a:t>
            </a:r>
            <a:r>
              <a:rPr lang="ru-RU" sz="3600" b="1" i="1" dirty="0">
                <a:solidFill>
                  <a:srgbClr val="FF0000"/>
                </a:solidFill>
              </a:rPr>
              <a:t>неконтролируемый физический </a:t>
            </a:r>
            <a:r>
              <a:rPr lang="ru-RU" sz="3600" b="1" i="1" dirty="0" smtClean="0">
                <a:solidFill>
                  <a:srgbClr val="FF0000"/>
                </a:solidFill>
              </a:rPr>
              <a:t>путь от </a:t>
            </a:r>
            <a:r>
              <a:rPr lang="ru-RU" sz="3600" b="1" i="1" dirty="0">
                <a:solidFill>
                  <a:srgbClr val="FF0000"/>
                </a:solidFill>
              </a:rPr>
              <a:t>источника информации ограниченного доступа за пределы </a:t>
            </a:r>
            <a:r>
              <a:rPr lang="ru-RU" sz="3600" b="1" i="1" dirty="0" smtClean="0">
                <a:solidFill>
                  <a:srgbClr val="FF0000"/>
                </a:solidFill>
              </a:rPr>
              <a:t>организации </a:t>
            </a:r>
            <a:r>
              <a:rPr lang="ru-RU" sz="3600" b="1" i="1" dirty="0">
                <a:solidFill>
                  <a:srgbClr val="FF0000"/>
                </a:solidFill>
              </a:rPr>
              <a:t>или круга лиц, обладающих охраняемыми сведениями, </a:t>
            </a:r>
            <a:r>
              <a:rPr lang="ru-RU" sz="3600" b="1" i="1" dirty="0" smtClean="0">
                <a:solidFill>
                  <a:srgbClr val="FF0000"/>
                </a:solidFill>
              </a:rPr>
              <a:t>посредством </a:t>
            </a:r>
            <a:r>
              <a:rPr lang="ru-RU" sz="3600" b="1" i="1" dirty="0">
                <a:solidFill>
                  <a:srgbClr val="FF0000"/>
                </a:solidFill>
              </a:rPr>
              <a:t>которого возможно неправомерное овладение </a:t>
            </a:r>
            <a:r>
              <a:rPr lang="ru-RU" sz="3600" b="1" i="1" dirty="0" smtClean="0">
                <a:solidFill>
                  <a:srgbClr val="FF0000"/>
                </a:solidFill>
              </a:rPr>
              <a:t>злоумышленниками конфиденциальной </a:t>
            </a:r>
            <a:r>
              <a:rPr lang="ru-RU" sz="3600" b="1" i="1" dirty="0">
                <a:solidFill>
                  <a:srgbClr val="FF0000"/>
                </a:solidFill>
              </a:rPr>
              <a:t>(секретной ) информацией.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</a:rPr>
              <a:t>Условно всю совокупность каналов утечки информации </a:t>
            </a:r>
            <a:r>
              <a:rPr lang="ru-RU" sz="3600" b="1" dirty="0" smtClean="0">
                <a:solidFill>
                  <a:srgbClr val="0070C0"/>
                </a:solidFill>
              </a:rPr>
              <a:t>можно разделить </a:t>
            </a:r>
            <a:r>
              <a:rPr lang="ru-RU" sz="3600" b="1" dirty="0">
                <a:solidFill>
                  <a:srgbClr val="0070C0"/>
                </a:solidFill>
              </a:rPr>
              <a:t>на две группы: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1. </a:t>
            </a:r>
            <a:r>
              <a:rPr lang="ru-RU" sz="3600" b="1" i="1" dirty="0" smtClean="0">
                <a:solidFill>
                  <a:srgbClr val="0070C0"/>
                </a:solidFill>
              </a:rPr>
              <a:t>потенциально </a:t>
            </a:r>
            <a:r>
              <a:rPr lang="ru-RU" sz="3600" b="1" dirty="0">
                <a:solidFill>
                  <a:srgbClr val="0070C0"/>
                </a:solidFill>
              </a:rPr>
              <a:t>существующие 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</a:rPr>
              <a:t>2.специально </a:t>
            </a:r>
            <a:r>
              <a:rPr lang="ru-RU" sz="3600" b="1" dirty="0" smtClean="0">
                <a:solidFill>
                  <a:srgbClr val="0070C0"/>
                </a:solidFill>
              </a:rPr>
              <a:t>создаваемые</a:t>
            </a:r>
            <a:r>
              <a:rPr lang="ru-RU" sz="3600" b="1" dirty="0">
                <a:solidFill>
                  <a:srgbClr val="0070C0"/>
                </a:solidFill>
              </a:rPr>
              <a:t>.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1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8428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Потенциально существующие каналы утечки (</a:t>
            </a:r>
            <a:r>
              <a:rPr lang="ru-RU" sz="3200" b="1" i="1" dirty="0" smtClean="0">
                <a:solidFill>
                  <a:srgbClr val="0070C0"/>
                </a:solidFill>
              </a:rPr>
              <a:t>широковещательные</a:t>
            </a:r>
            <a:r>
              <a:rPr lang="ru-RU" sz="3200" b="1" i="1" dirty="0">
                <a:solidFill>
                  <a:srgbClr val="0070C0"/>
                </a:solidFill>
              </a:rPr>
              <a:t>) </a:t>
            </a:r>
            <a:r>
              <a:rPr lang="ru-RU" sz="3200" b="1" dirty="0">
                <a:solidFill>
                  <a:srgbClr val="0070C0"/>
                </a:solidFill>
              </a:rPr>
              <a:t>– незащищённые каналы передачи информации.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Они </a:t>
            </a:r>
            <a:r>
              <a:rPr lang="ru-RU" sz="3200" b="1" dirty="0">
                <a:solidFill>
                  <a:srgbClr val="FF0000"/>
                </a:solidFill>
              </a:rPr>
              <a:t>имеют </a:t>
            </a:r>
            <a:r>
              <a:rPr lang="ru-RU" sz="3200" b="1" dirty="0" smtClean="0">
                <a:solidFill>
                  <a:srgbClr val="FF0000"/>
                </a:solidFill>
              </a:rPr>
              <a:t>место </a:t>
            </a:r>
            <a:r>
              <a:rPr lang="ru-RU" sz="3200" b="1" dirty="0">
                <a:solidFill>
                  <a:srgbClr val="FF0000"/>
                </a:solidFill>
              </a:rPr>
              <a:t>всегда, когда отсутствуют системы и средства защиты </a:t>
            </a:r>
            <a:r>
              <a:rPr lang="ru-RU" sz="3200" b="1" dirty="0" smtClean="0">
                <a:solidFill>
                  <a:srgbClr val="FF0000"/>
                </a:solidFill>
              </a:rPr>
              <a:t>информации</a:t>
            </a:r>
            <a:r>
              <a:rPr lang="ru-RU" sz="3200" b="1" dirty="0">
                <a:solidFill>
                  <a:srgbClr val="FF0000"/>
                </a:solidFill>
              </a:rPr>
              <a:t>, меры организационного и правового характера.</a:t>
            </a:r>
          </a:p>
          <a:p>
            <a:pPr algn="ctr"/>
            <a:r>
              <a:rPr lang="ru-RU" sz="3200" b="1" dirty="0">
                <a:solidFill>
                  <a:srgbClr val="00B050"/>
                </a:solidFill>
              </a:rPr>
              <a:t>Потенциально существующие каналы утечки информации </a:t>
            </a:r>
            <a:r>
              <a:rPr lang="ru-RU" sz="3200" b="1" dirty="0" smtClean="0">
                <a:solidFill>
                  <a:srgbClr val="00B050"/>
                </a:solidFill>
              </a:rPr>
              <a:t>создают </a:t>
            </a:r>
            <a:r>
              <a:rPr lang="ru-RU" sz="3200" b="1" dirty="0">
                <a:solidFill>
                  <a:srgbClr val="00B050"/>
                </a:solidFill>
              </a:rPr>
              <a:t>возможность несанкционированного доступа к </a:t>
            </a:r>
            <a:r>
              <a:rPr lang="ru-RU" sz="3200" b="1" dirty="0" smtClean="0">
                <a:solidFill>
                  <a:srgbClr val="00B050"/>
                </a:solidFill>
              </a:rPr>
              <a:t>конфиденциальной информации </a:t>
            </a:r>
            <a:r>
              <a:rPr lang="ru-RU" sz="3200" b="1" dirty="0">
                <a:solidFill>
                  <a:srgbClr val="00B050"/>
                </a:solidFill>
              </a:rPr>
              <a:t>с применением технических средств разведки и </a:t>
            </a:r>
            <a:r>
              <a:rPr lang="ru-RU" sz="3200" b="1" dirty="0" smtClean="0">
                <a:solidFill>
                  <a:srgbClr val="00B050"/>
                </a:solidFill>
              </a:rPr>
              <a:t> получения </a:t>
            </a:r>
            <a:r>
              <a:rPr lang="ru-RU" sz="3200" b="1" dirty="0">
                <a:solidFill>
                  <a:srgbClr val="00B050"/>
                </a:solidFill>
              </a:rPr>
              <a:t>её агентурной разведкой, а также разглашения</a:t>
            </a:r>
            <a:r>
              <a:rPr lang="ru-RU" sz="3200" b="1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b="1" dirty="0">
                <a:solidFill>
                  <a:srgbClr val="7030A0"/>
                </a:solidFill>
              </a:rPr>
              <a:t>Их </a:t>
            </a:r>
            <a:r>
              <a:rPr lang="ru-RU" sz="3200" b="1" dirty="0" smtClean="0">
                <a:solidFill>
                  <a:srgbClr val="7030A0"/>
                </a:solidFill>
              </a:rPr>
              <a:t>использование не </a:t>
            </a:r>
            <a:r>
              <a:rPr lang="ru-RU" sz="3200" b="1" dirty="0">
                <a:solidFill>
                  <a:srgbClr val="7030A0"/>
                </a:solidFill>
              </a:rPr>
              <a:t>требует принятия специальных мер для преодоления систем и </a:t>
            </a:r>
            <a:r>
              <a:rPr lang="ru-RU" sz="3200" b="1" dirty="0" smtClean="0">
                <a:solidFill>
                  <a:srgbClr val="7030A0"/>
                </a:solidFill>
              </a:rPr>
              <a:t>рубежей </a:t>
            </a:r>
            <a:r>
              <a:rPr lang="ru-RU" sz="3200" b="1" dirty="0">
                <a:solidFill>
                  <a:srgbClr val="7030A0"/>
                </a:solidFill>
              </a:rPr>
              <a:t>защиты. Используются пассивные способы реализации угроз.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3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136904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Специально создаваемые каналы утечки информации </a:t>
            </a:r>
            <a:r>
              <a:rPr lang="ru-RU" sz="3200" b="1" dirty="0">
                <a:solidFill>
                  <a:srgbClr val="FF0000"/>
                </a:solidFill>
              </a:rPr>
              <a:t>связаны </a:t>
            </a:r>
            <a:r>
              <a:rPr lang="ru-RU" sz="3200" b="1" dirty="0" smtClean="0">
                <a:solidFill>
                  <a:srgbClr val="FF0000"/>
                </a:solidFill>
              </a:rPr>
              <a:t>с необходимостью </a:t>
            </a:r>
            <a:r>
              <a:rPr lang="ru-RU" sz="3200" b="1" dirty="0">
                <a:solidFill>
                  <a:srgbClr val="FF0000"/>
                </a:solidFill>
              </a:rPr>
              <a:t>несанкционированного доступа к информации </a:t>
            </a:r>
            <a:r>
              <a:rPr lang="ru-RU" sz="3200" b="1" dirty="0" smtClean="0">
                <a:solidFill>
                  <a:srgbClr val="FF0000"/>
                </a:solidFill>
              </a:rPr>
              <a:t>ограниченного </a:t>
            </a:r>
            <a:r>
              <a:rPr lang="ru-RU" sz="3200" b="1" dirty="0">
                <a:solidFill>
                  <a:srgbClr val="FF0000"/>
                </a:solidFill>
              </a:rPr>
              <a:t>доступа. </a:t>
            </a:r>
            <a:r>
              <a:rPr lang="ru-RU" sz="3200" b="1" dirty="0" smtClean="0">
                <a:solidFill>
                  <a:srgbClr val="FF0000"/>
                </a:solidFill>
              </a:rPr>
              <a:t>Их </a:t>
            </a:r>
            <a:r>
              <a:rPr lang="ru-RU" sz="3200" b="1" dirty="0">
                <a:solidFill>
                  <a:srgbClr val="FF0000"/>
                </a:solidFill>
              </a:rPr>
              <a:t>создание связано с нарушением систем защиты</a:t>
            </a:r>
            <a:r>
              <a:rPr lang="ru-RU" sz="3200" b="1" dirty="0" smtClean="0">
                <a:solidFill>
                  <a:srgbClr val="FF0000"/>
                </a:solidFill>
              </a:rPr>
              <a:t>, функционирования </a:t>
            </a:r>
            <a:r>
              <a:rPr lang="ru-RU" sz="3200" b="1" dirty="0">
                <a:solidFill>
                  <a:srgbClr val="FF0000"/>
                </a:solidFill>
              </a:rPr>
              <a:t>средств защиты, а также правил и прав доступа.</a:t>
            </a:r>
          </a:p>
          <a:p>
            <a:pPr algn="ctr"/>
            <a:r>
              <a:rPr lang="ru-RU" sz="3200" b="1" dirty="0">
                <a:solidFill>
                  <a:srgbClr val="0070C0"/>
                </a:solidFill>
              </a:rPr>
              <a:t>Цель создания – несанкционированный доступ и получение </a:t>
            </a:r>
            <a:r>
              <a:rPr lang="ru-RU" sz="3200" b="1" dirty="0" smtClean="0">
                <a:solidFill>
                  <a:srgbClr val="0070C0"/>
                </a:solidFill>
              </a:rPr>
              <a:t>информации</a:t>
            </a:r>
            <a:r>
              <a:rPr lang="ru-RU" sz="3200" b="1" dirty="0">
                <a:solidFill>
                  <a:srgbClr val="0070C0"/>
                </a:solidFill>
              </a:rPr>
              <a:t>. 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Специально </a:t>
            </a:r>
            <a:r>
              <a:rPr lang="ru-RU" sz="3200" b="1" dirty="0">
                <a:solidFill>
                  <a:srgbClr val="00B050"/>
                </a:solidFill>
              </a:rPr>
              <a:t>создаваемые каналы, характеризуются </a:t>
            </a:r>
            <a:r>
              <a:rPr lang="ru-RU" sz="3200" b="1" dirty="0" smtClean="0">
                <a:solidFill>
                  <a:srgbClr val="00B050"/>
                </a:solidFill>
              </a:rPr>
              <a:t>внедрением агентов </a:t>
            </a:r>
            <a:r>
              <a:rPr lang="ru-RU" sz="3200" b="1" dirty="0">
                <a:solidFill>
                  <a:srgbClr val="00B050"/>
                </a:solidFill>
              </a:rPr>
              <a:t>или подкупом персонала, использованием специальных </a:t>
            </a:r>
            <a:r>
              <a:rPr lang="ru-RU" sz="3200" b="1" dirty="0" smtClean="0">
                <a:solidFill>
                  <a:srgbClr val="00B050"/>
                </a:solidFill>
              </a:rPr>
              <a:t>закладочных </a:t>
            </a:r>
            <a:r>
              <a:rPr lang="ru-RU" sz="3200" b="1" dirty="0">
                <a:solidFill>
                  <a:srgbClr val="00B050"/>
                </a:solidFill>
              </a:rPr>
              <a:t>устройств и ( или) программных закладок, программных </a:t>
            </a:r>
            <a:r>
              <a:rPr lang="ru-RU" sz="3200" b="1" dirty="0" smtClean="0">
                <a:solidFill>
                  <a:srgbClr val="00B050"/>
                </a:solidFill>
              </a:rPr>
              <a:t>вирусов </a:t>
            </a:r>
            <a:r>
              <a:rPr lang="ru-RU" sz="3200" b="1" dirty="0">
                <a:solidFill>
                  <a:srgbClr val="00B050"/>
                </a:solidFill>
              </a:rPr>
              <a:t>и т.д. </a:t>
            </a:r>
            <a:endParaRPr lang="ru-RU" sz="32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При </a:t>
            </a:r>
            <a:r>
              <a:rPr lang="ru-RU" sz="3200" b="1" dirty="0">
                <a:solidFill>
                  <a:srgbClr val="C00000"/>
                </a:solidFill>
              </a:rPr>
              <a:t>их использовании осуществляется активное </a:t>
            </a:r>
            <a:r>
              <a:rPr lang="ru-RU" sz="3200" b="1" dirty="0" smtClean="0">
                <a:solidFill>
                  <a:srgbClr val="C00000"/>
                </a:solidFill>
              </a:rPr>
              <a:t>воздействие на </a:t>
            </a:r>
            <a:r>
              <a:rPr lang="ru-RU" sz="3200" b="1" dirty="0">
                <a:solidFill>
                  <a:srgbClr val="C00000"/>
                </a:solidFill>
              </a:rPr>
              <a:t>персонал, системы защиты или системы передачи данных. 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1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1252</TotalTime>
  <Words>4562</Words>
  <Application>Microsoft Office PowerPoint</Application>
  <PresentationFormat>Произвольный</PresentationFormat>
  <Paragraphs>338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View</vt:lpstr>
      <vt:lpstr>КАНАЛЫ УТЕЧКИ ИНФОРМАЦИИ И МЕТОДЫ НЕСАНКЦИОНИРОВАННОГО ДОСТУПА К КОНФИДЕНЦИАЛЬНОЙ ИНФОРМАЦИИ</vt:lpstr>
      <vt:lpstr>Учебные вопросы:</vt:lpstr>
      <vt:lpstr>Первый вопрос:   Каналы утечки информации ограниченного доступа.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Второй вопрос:   Методы несанкционированного доступа к конфиденциальной информации. 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      Третий вопрос: Модель нарушителя безопасности автоматизированной системы. </vt:lpstr>
      <vt:lpstr>Слайд 54</vt:lpstr>
      <vt:lpstr>Слайд 55</vt:lpstr>
      <vt:lpstr>Слайд 56</vt:lpstr>
      <vt:lpstr>Таблица – Модель нарушителя АС</vt:lpstr>
      <vt:lpstr>Таблица – Модель нарушителя АС</vt:lpstr>
      <vt:lpstr>Слайд 59</vt:lpstr>
      <vt:lpstr>Слайд 60</vt:lpstr>
      <vt:lpstr>Слайд 61</vt:lpstr>
      <vt:lpstr>Слайд 62</vt:lpstr>
      <vt:lpstr>Слайд 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информации при проведении совещаний и переговоров</dc:title>
  <dc:creator>Светлана Качалкова</dc:creator>
  <cp:lastModifiedBy>Windows User</cp:lastModifiedBy>
  <cp:revision>99</cp:revision>
  <dcterms:created xsi:type="dcterms:W3CDTF">2018-03-18T14:19:39Z</dcterms:created>
  <dcterms:modified xsi:type="dcterms:W3CDTF">2020-05-04T06:39:09Z</dcterms:modified>
</cp:coreProperties>
</file>