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3" r:id="rId3"/>
    <p:sldId id="306" r:id="rId4"/>
    <p:sldId id="262" r:id="rId5"/>
    <p:sldId id="265" r:id="rId6"/>
    <p:sldId id="266" r:id="rId7"/>
    <p:sldId id="267" r:id="rId8"/>
    <p:sldId id="268" r:id="rId9"/>
    <p:sldId id="274" r:id="rId10"/>
    <p:sldId id="275" r:id="rId11"/>
    <p:sldId id="270" r:id="rId12"/>
    <p:sldId id="278" r:id="rId13"/>
    <p:sldId id="271" r:id="rId14"/>
    <p:sldId id="279" r:id="rId15"/>
    <p:sldId id="272" r:id="rId16"/>
    <p:sldId id="273" r:id="rId17"/>
    <p:sldId id="277" r:id="rId18"/>
    <p:sldId id="280" r:id="rId19"/>
    <p:sldId id="276" r:id="rId20"/>
    <p:sldId id="281" r:id="rId21"/>
    <p:sldId id="283" r:id="rId22"/>
    <p:sldId id="284" r:id="rId23"/>
    <p:sldId id="285" r:id="rId24"/>
    <p:sldId id="286" r:id="rId25"/>
    <p:sldId id="282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5DA"/>
    <a:srgbClr val="FF6600"/>
    <a:srgbClr val="E22ECD"/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0216" autoAdjust="0"/>
  </p:normalViewPr>
  <p:slideViewPr>
    <p:cSldViewPr>
      <p:cViewPr varScale="1">
        <p:scale>
          <a:sx n="66" d="100"/>
          <a:sy n="66" d="100"/>
        </p:scale>
        <p:origin x="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6304" y="5400600"/>
            <a:ext cx="6444208" cy="12687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211" y="45855"/>
            <a:ext cx="5949957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07504" y="1556792"/>
            <a:ext cx="59046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11" y="45855"/>
            <a:ext cx="5949957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59046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ki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Лыжная подготовка</a:t>
            </a:r>
            <a:br>
              <a:rPr lang="ru-RU" sz="4800" b="1" dirty="0" smtClean="0"/>
            </a:br>
            <a:r>
              <a:rPr lang="ru-RU" sz="2400" dirty="0" smtClean="0"/>
              <a:t>Подготовила: преподаватель Бойко Г.М.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Лыжи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904656" cy="518457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b="1" i="1" u="sng" dirty="0">
                <a:solidFill>
                  <a:srgbClr val="FF6600"/>
                </a:solidFill>
              </a:rPr>
              <a:t>Пластиковые лыжи</a:t>
            </a:r>
            <a:endParaRPr lang="ru-RU" sz="1600" dirty="0">
              <a:solidFill>
                <a:srgbClr val="FF6600"/>
              </a:solidFill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/>
              <a:t>В современном лыжном спорте используются только пластиковые лыжи. Они легки, эластичны, во много раз прочнее деревянных. Их скользящая поверхность не разрушается от влаги, отлично скользит по снегу даже без смазки и неплохо держит смазку на себе. В настоящее время выпускают лыжи в трех вариантах (по способу передвижения): классические, коньковые и комбинированные (универсальные).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b="1" i="1" u="sng" dirty="0">
                <a:solidFill>
                  <a:srgbClr val="FF6600"/>
                </a:solidFill>
              </a:rPr>
              <a:t>Классические лыжи</a:t>
            </a:r>
            <a:r>
              <a:rPr lang="ru-RU" sz="1600" b="1" u="sng" dirty="0">
                <a:solidFill>
                  <a:srgbClr val="FF6600"/>
                </a:solidFill>
              </a:rPr>
              <a:t> </a:t>
            </a:r>
            <a:r>
              <a:rPr lang="ru-RU" sz="1600" dirty="0"/>
              <a:t>(обозначение «</a:t>
            </a:r>
            <a:r>
              <a:rPr lang="ru-RU" sz="1600" dirty="0" err="1"/>
              <a:t>Classik</a:t>
            </a:r>
            <a:r>
              <a:rPr lang="ru-RU" sz="1600" dirty="0"/>
              <a:t>» или «</a:t>
            </a:r>
            <a:r>
              <a:rPr lang="ru-RU" sz="1600" dirty="0" err="1"/>
              <a:t>Cl</a:t>
            </a:r>
            <a:r>
              <a:rPr lang="ru-RU" sz="1600" dirty="0"/>
              <a:t>») предназначены для передвижения традиционным способом – скольжение по лыжне.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b="1" i="1" u="sng" dirty="0">
                <a:solidFill>
                  <a:srgbClr val="FF6600"/>
                </a:solidFill>
              </a:rPr>
              <a:t>Коньковые лыжи</a:t>
            </a:r>
            <a:r>
              <a:rPr lang="ru-RU" sz="1600" b="1" u="sng" dirty="0">
                <a:solidFill>
                  <a:srgbClr val="FF6600"/>
                </a:solidFill>
              </a:rPr>
              <a:t> </a:t>
            </a:r>
            <a:r>
              <a:rPr lang="ru-RU" sz="1600" dirty="0"/>
              <a:t>(обозначение «</a:t>
            </a:r>
            <a:r>
              <a:rPr lang="ru-RU" sz="1600" dirty="0" err="1"/>
              <a:t>Skate</a:t>
            </a:r>
            <a:r>
              <a:rPr lang="ru-RU" sz="1600" dirty="0"/>
              <a:t>» или «</a:t>
            </a:r>
            <a:r>
              <a:rPr lang="ru-RU" sz="1600" dirty="0" err="1"/>
              <a:t>Sk</a:t>
            </a:r>
            <a:r>
              <a:rPr lang="ru-RU" sz="1600" dirty="0"/>
              <a:t>») используются для передвижения, как на коньках, по снежному насту или по специально подготовленным трассам, а также там, где это позволяют условия.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b="1" i="1" u="sng" dirty="0">
                <a:solidFill>
                  <a:srgbClr val="FF6600"/>
                </a:solidFill>
              </a:rPr>
              <a:t>Комбинированные лыжи</a:t>
            </a:r>
            <a:r>
              <a:rPr lang="ru-RU" sz="1600" dirty="0">
                <a:solidFill>
                  <a:srgbClr val="FF6600"/>
                </a:solidFill>
              </a:rPr>
              <a:t> </a:t>
            </a:r>
            <a:r>
              <a:rPr lang="ru-RU" sz="1600" dirty="0"/>
              <a:t>(обозначение «</a:t>
            </a:r>
            <a:r>
              <a:rPr lang="ru-RU" sz="1600" dirty="0" err="1"/>
              <a:t>Combi</a:t>
            </a:r>
            <a:r>
              <a:rPr lang="ru-RU" sz="1600" dirty="0"/>
              <a:t>») – для передвижения тем или иным способом в зависимости от желания или других факторов.</a:t>
            </a:r>
          </a:p>
          <a:p>
            <a:pPr marL="0" indent="457200" algn="just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9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Лыжные крепления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6048672" cy="4680520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ru-RU" dirty="0" smtClean="0"/>
              <a:t>Лыжные крепления </a:t>
            </a:r>
            <a:r>
              <a:rPr lang="ru-RU" dirty="0"/>
              <a:t>необходимо приобретать вместе с ботинками, так как существует несколько их разновидностей и они могут не подходить друг к другу.</a:t>
            </a:r>
          </a:p>
          <a:p>
            <a:pPr marL="0" indent="457200" algn="just">
              <a:buNone/>
            </a:pPr>
            <a:r>
              <a:rPr lang="ru-RU" dirty="0"/>
              <a:t>Крепления для беговых лыж бывают трёх видов</a:t>
            </a:r>
            <a:r>
              <a:rPr lang="ru-RU" dirty="0" smtClean="0"/>
              <a:t>:</a:t>
            </a:r>
          </a:p>
          <a:p>
            <a:r>
              <a:rPr lang="ru-RU" dirty="0"/>
              <a:t>Передние (NN-75);</a:t>
            </a:r>
          </a:p>
          <a:p>
            <a:r>
              <a:rPr lang="ru-RU" dirty="0"/>
              <a:t>С «жёлобом» (система SNS);</a:t>
            </a:r>
          </a:p>
          <a:p>
            <a:r>
              <a:rPr lang="ru-RU" dirty="0"/>
              <a:t>С «рельсами» (система NNN)</a:t>
            </a:r>
          </a:p>
          <a:p>
            <a:pPr marL="0" indent="457200" algn="just">
              <a:buNone/>
            </a:pPr>
            <a:endParaRPr lang="ru-RU" dirty="0"/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7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Лыжные крепления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100" dirty="0"/>
              <a:t>Крепления позволяют передавать усилия для скольжения и задавать направление скольжения при движении.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FF6600"/>
                </a:solidFill>
              </a:rPr>
              <a:t>1. NN </a:t>
            </a:r>
            <a:r>
              <a:rPr lang="ru-RU" sz="2100" dirty="0">
                <a:solidFill>
                  <a:srgbClr val="FF6600"/>
                </a:solidFill>
              </a:rPr>
              <a:t>75 (</a:t>
            </a:r>
            <a:r>
              <a:rPr lang="ru-RU" sz="2100" dirty="0" err="1">
                <a:solidFill>
                  <a:srgbClr val="FF6600"/>
                </a:solidFill>
              </a:rPr>
              <a:t>Nordic</a:t>
            </a:r>
            <a:r>
              <a:rPr lang="ru-RU" sz="2100" dirty="0">
                <a:solidFill>
                  <a:srgbClr val="FF6600"/>
                </a:solidFill>
              </a:rPr>
              <a:t> </a:t>
            </a:r>
            <a:r>
              <a:rPr lang="ru-RU" sz="2100" dirty="0" err="1">
                <a:solidFill>
                  <a:srgbClr val="FF6600"/>
                </a:solidFill>
              </a:rPr>
              <a:t>Norm</a:t>
            </a:r>
            <a:r>
              <a:rPr lang="ru-RU" sz="2100" dirty="0">
                <a:solidFill>
                  <a:srgbClr val="FF6600"/>
                </a:solidFill>
              </a:rPr>
              <a:t> 75мм). </a:t>
            </a:r>
            <a:r>
              <a:rPr lang="ru-RU" sz="2100" dirty="0"/>
              <a:t>В народе данный вид креплений называют «рантовые». Их единственное достоинство – это цена. Они плохо фиксируют стопу относительно лыжи, вследствие чего вам будет сложнее управлять лыжами </a:t>
            </a:r>
            <a:r>
              <a:rPr lang="ru-RU" sz="2100" dirty="0" smtClean="0"/>
              <a:t>при поворотах</a:t>
            </a:r>
            <a:r>
              <a:rPr lang="ru-RU" sz="2100" dirty="0"/>
              <a:t>, спусках и подъемах</a:t>
            </a:r>
            <a:r>
              <a:rPr lang="ru-RU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3074" name="Picture 2" descr="F:\ВАЖНО\БППК 01.09.2023 г\Презентации\Лыж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2679529" cy="17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Лыжные крепления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FF6600"/>
                </a:solidFill>
              </a:rPr>
              <a:t>2. Крепления </a:t>
            </a:r>
            <a:r>
              <a:rPr lang="ru-RU" dirty="0">
                <a:solidFill>
                  <a:srgbClr val="FF6600"/>
                </a:solidFill>
              </a:rPr>
              <a:t>вида SNS и </a:t>
            </a:r>
            <a:r>
              <a:rPr lang="ru-RU" dirty="0" smtClean="0">
                <a:solidFill>
                  <a:srgbClr val="FF6600"/>
                </a:solidFill>
              </a:rPr>
              <a:t>NNN </a:t>
            </a:r>
            <a:r>
              <a:rPr lang="ru-RU" dirty="0" smtClean="0"/>
              <a:t>предназначены </a:t>
            </a:r>
            <a:r>
              <a:rPr lang="ru-RU" dirty="0"/>
              <a:t>как для конькового, так и для классического ходов. В таких креплениях стопа фиксируется хорошо, и управление лыжами становится значительно легче. Крепить в них ботинок тоже очень просто, все они оборудованы автоматической защелкой для ботинок. Но цена на такие крепления выше, </a:t>
            </a:r>
            <a:r>
              <a:rPr lang="ru-RU" dirty="0" smtClean="0"/>
              <a:t>чем </a:t>
            </a:r>
            <a:r>
              <a:rPr lang="ru-RU" dirty="0"/>
              <a:t>на рантовые</a:t>
            </a:r>
            <a:r>
              <a:rPr lang="ru-RU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098" name="Picture 2" descr="F:\ВАЖНО\БППК 01.09.2023 г\Презентации\Лыж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50800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Лыжные крепления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dirty="0"/>
              <a:t>По способу застёгивания крепления делятся на два вида:</a:t>
            </a:r>
          </a:p>
          <a:p>
            <a:pPr indent="457200" algn="just"/>
            <a:r>
              <a:rPr lang="ru-RU" i="1" dirty="0">
                <a:solidFill>
                  <a:srgbClr val="FF6600"/>
                </a:solidFill>
              </a:rPr>
              <a:t>Автоматические;</a:t>
            </a:r>
            <a:endParaRPr lang="ru-RU" dirty="0">
              <a:solidFill>
                <a:srgbClr val="FF6600"/>
              </a:solidFill>
            </a:endParaRPr>
          </a:p>
          <a:p>
            <a:pPr indent="457200" algn="just"/>
            <a:r>
              <a:rPr lang="ru-RU" i="1" dirty="0">
                <a:solidFill>
                  <a:srgbClr val="FF6600"/>
                </a:solidFill>
              </a:rPr>
              <a:t>Механические.</a:t>
            </a:r>
            <a:endParaRPr lang="ru-RU" dirty="0">
              <a:solidFill>
                <a:srgbClr val="FF6600"/>
              </a:solidFill>
            </a:endParaRPr>
          </a:p>
          <a:p>
            <a:pPr marL="0" indent="457200" algn="just">
              <a:buNone/>
            </a:pPr>
            <a:r>
              <a:rPr lang="ru-RU" dirty="0"/>
              <a:t>В первом случае, как только скоба ботинка вставляется в паз, они сами защёлкиваются, во втором же – крепёж закрывается вручную.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1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Лыжные палки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904656" cy="4896544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/>
              <a:t>Лыжная палка состоит из рукояти, темляка (ремешка), стержня (трубки), опорного элемента («лапки» или кольца), не позволяющего палке проваливаться в снег, наконечника, изготавливаемого из твердого сплава типа победита</a:t>
            </a:r>
            <a:r>
              <a:rPr lang="ru-RU" sz="2400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/>
              <a:t>Лыжные </a:t>
            </a:r>
            <a:r>
              <a:rPr lang="ru-RU" sz="2400" dirty="0"/>
              <a:t>палки подбираются так же, как и лыжи в зависимости от вашего роста. Палки для классических ходов должны быть ниже вашего роста на 25-30 см и находиться примерно на уровне плеча. Для конькового же хода палки должны быть ниже вашего роста на 15-20 см.</a:t>
            </a:r>
          </a:p>
        </p:txBody>
      </p:sp>
    </p:spTree>
    <p:extLst>
      <p:ext uri="{BB962C8B-B14F-4D97-AF65-F5344CB8AC3E}">
        <p14:creationId xmlns:p14="http://schemas.microsoft.com/office/powerpoint/2010/main" val="12048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Лыжные ботинки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904656" cy="5040560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buNone/>
            </a:pPr>
            <a:r>
              <a:rPr lang="ru-RU" dirty="0" smtClean="0"/>
              <a:t>Подбирать </a:t>
            </a:r>
            <a:r>
              <a:rPr lang="ru-RU" dirty="0"/>
              <a:t>лыжные ботинки нужно обязательно с примеркой на носки. Это могут либо специальные носки для занятий лыжным спортом, либо шерстяные. Надев ботинки, следует их зашнуровать и походить. Они не должны жать или болтаться. Если нога в ботинке сильно сжата, то нарушается кровообращение и увеличивается возможность обморожения, а в слишком свободной обуви трудно управлять лыжами.</a:t>
            </a:r>
          </a:p>
          <a:p>
            <a:pPr marL="0" indent="457200" algn="just">
              <a:buNone/>
            </a:pPr>
            <a:r>
              <a:rPr lang="ru-RU" dirty="0"/>
              <a:t>При подборе ботинок необходимо (стоя на месте) согнуть ступню, оторвав пятку от пола. Внутри ботинка пятка должна плотно прилегать к подошве, не отрываться от неё, а образующаяся при подъеме пятки складка в области подъема стопы (место сгиба) не должна давить на пальцы ног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ВАЖНО\БППК 01.09.2023 г\Презентации\Лыжи\vibor_liz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" y="0"/>
            <a:ext cx="6142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Комплект </a:t>
            </a:r>
            <a:r>
              <a:rPr lang="ru-RU" dirty="0"/>
              <a:t>лыжных мазей и парафинов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760640" cy="4680520"/>
          </a:xfrm>
        </p:spPr>
        <p:txBody>
          <a:bodyPr>
            <a:normAutofit fontScale="5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Основное назначение лыжных мазей – обеспечить хорошее скольжение и сцепление лыж со снегом при отталкивании.</a:t>
            </a:r>
          </a:p>
          <a:p>
            <a:pPr marL="0" indent="457200" algn="just">
              <a:buNone/>
            </a:pPr>
            <a:r>
              <a:rPr lang="ru-RU" dirty="0"/>
              <a:t>Лыжные мази по назначению делят на мази, улучшающие скольжение, к ним относятся парафины; мази, обеспечивающие хорошее сцепление лыж со снегом; грунтовые мази, обеспечивающие хорошее удержание (сохранение) мазей на скользящей поверхности лыж при выполнении длительной работы или в условиях жесткого, заледенелого снега.</a:t>
            </a:r>
          </a:p>
          <a:p>
            <a:pPr marL="0" indent="457200" algn="just">
              <a:buNone/>
            </a:pPr>
            <a:r>
              <a:rPr lang="ru-RU" dirty="0"/>
              <a:t>По консистенции лыжные мази бывают:</a:t>
            </a:r>
          </a:p>
          <a:p>
            <a:pPr indent="457200" algn="just"/>
            <a:r>
              <a:rPr lang="ru-RU" dirty="0">
                <a:solidFill>
                  <a:srgbClr val="FF6600"/>
                </a:solidFill>
              </a:rPr>
              <a:t>Твердые </a:t>
            </a:r>
            <a:r>
              <a:rPr lang="ru-RU" dirty="0"/>
              <a:t>– для морозной погоды и сухого снега (t от -1 до -30с);</a:t>
            </a:r>
          </a:p>
          <a:p>
            <a:pPr indent="457200" algn="just"/>
            <a:r>
              <a:rPr lang="ru-RU" dirty="0">
                <a:solidFill>
                  <a:srgbClr val="FF6600"/>
                </a:solidFill>
              </a:rPr>
              <a:t>Полутвердые</a:t>
            </a:r>
            <a:r>
              <a:rPr lang="ru-RU" dirty="0"/>
              <a:t> – для переходной погоды от мороза к оттепели ( от – 1 до + 1c);</a:t>
            </a:r>
          </a:p>
          <a:p>
            <a:pPr indent="457200" algn="just"/>
            <a:r>
              <a:rPr lang="ru-RU" dirty="0">
                <a:solidFill>
                  <a:srgbClr val="FF6600"/>
                </a:solidFill>
              </a:rPr>
              <a:t>Жидкие</a:t>
            </a:r>
            <a:r>
              <a:rPr lang="ru-RU" dirty="0"/>
              <a:t> – для мокрого снега и гололёда (от +2 до +4с).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79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B15DA"/>
                </a:solidFill>
              </a:rPr>
              <a:t>Экипировка </a:t>
            </a:r>
            <a:r>
              <a:rPr lang="ru-RU" b="1" dirty="0" smtClean="0">
                <a:solidFill>
                  <a:srgbClr val="FB15DA"/>
                </a:solidFill>
              </a:rPr>
              <a:t>лыжника</a:t>
            </a:r>
            <a:endParaRPr lang="ru-RU" dirty="0">
              <a:solidFill>
                <a:srgbClr val="FB15DA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340768"/>
            <a:ext cx="5976664" cy="5256584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500" dirty="0" smtClean="0"/>
              <a:t>Экипировка </a:t>
            </a:r>
            <a:r>
              <a:rPr lang="ru-RU" sz="1500" dirty="0"/>
              <a:t>лыжника должна отвечать следующим </a:t>
            </a:r>
            <a:r>
              <a:rPr lang="ru-RU" sz="1500" dirty="0">
                <a:solidFill>
                  <a:srgbClr val="FF6600"/>
                </a:solidFill>
              </a:rPr>
              <a:t>требованиям:</a:t>
            </a:r>
            <a:r>
              <a:rPr lang="ru-RU" sz="1500" dirty="0"/>
              <a:t> защищать от холода и ветра, быть легкой, удобной, не стеснять движений лыжника во время занятий и соревнований, хорошо впитывать влагу, быть эстетичной и не слишком свободной. </a:t>
            </a:r>
            <a:endParaRPr lang="ru-RU" sz="1500" dirty="0" smtClean="0"/>
          </a:p>
          <a:p>
            <a:pPr marL="0" indent="457200" algn="just">
              <a:buNone/>
            </a:pPr>
            <a:r>
              <a:rPr lang="ru-RU" sz="1500" dirty="0" smtClean="0"/>
              <a:t>Выбор </a:t>
            </a:r>
            <a:r>
              <a:rPr lang="ru-RU" sz="1500" dirty="0"/>
              <a:t>одежды зависит от температуры и влажности воздуха, от задач учебно-тренировочного занятия. В комплект одежды лыжника-гонщика входят эластичные обтягивающие комбинезоны, сплошные или раздельные (обеспечивающие лучшую обтекаемость), и спортивное термобельё (трусы, майки, рубашки с длинными рукавами (водолазка), трико, носки), изготовленное из специальных тканей. В холодную погоду такое бельё задерживает тепло и удаляет влагу, предохраняет от переохлаждения. При отсутствии </a:t>
            </a:r>
            <a:r>
              <a:rPr lang="ru-RU" sz="1500" dirty="0" err="1"/>
              <a:t>термоносков</a:t>
            </a:r>
            <a:r>
              <a:rPr lang="ru-RU" sz="1500" dirty="0"/>
              <a:t> лыжнику следует надевать две пары носков: сначала хлопчатобумажные, а поверх них шерстяные.</a:t>
            </a:r>
          </a:p>
          <a:p>
            <a:pPr marL="0" indent="457200" algn="just">
              <a:buNone/>
            </a:pPr>
            <a:r>
              <a:rPr lang="ru-RU" sz="1500" dirty="0"/>
              <a:t>Важную роль в экипировке лыжника выполняют правильный подбор перчаток. Современные спортивные перчатки легкие и тонкие, но при этом теплые с ветрозащитной мембранной. В очень холодную погоду и при сильном ветре целесообразно пользоваться варежками или кожаными рукавичками с фланелевой подкладкой.</a:t>
            </a:r>
          </a:p>
          <a:p>
            <a:pPr marL="0" indent="457200" algn="just">
              <a:buNone/>
            </a:pPr>
            <a:r>
              <a:rPr lang="ru-RU" sz="1500" dirty="0"/>
              <a:t>Правильно подобранная одежда предохраняет организм как от переохлаждения, так и от перегревания</a:t>
            </a:r>
            <a:r>
              <a:rPr lang="ru-RU" sz="1500" dirty="0" smtClean="0"/>
              <a:t>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7118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851520" y="509019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567357" y="451393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622920" y="45567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51520" y="257559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495349" y="19993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918320" y="2086648"/>
            <a:ext cx="27585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История развития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22920" y="20421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51520" y="341379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67357" y="28375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22920" y="28803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853108" y="4250411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67357" y="367573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622920" y="37185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851520" y="595062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567357" y="537436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622920" y="541722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918320" y="2948661"/>
            <a:ext cx="39103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Инвентарь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снаряжение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918320" y="3788448"/>
            <a:ext cx="321498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Экипировка лыжника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918320" y="4629823"/>
            <a:ext cx="33597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Техника безопасности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918320" y="5480723"/>
            <a:ext cx="56121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Классические способы лыжных ходов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B15DA"/>
                </a:solidFill>
              </a:rPr>
              <a:t>Техника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Соблюдать дисциплину, всегда видеть и слышать </a:t>
            </a:r>
            <a:r>
              <a:rPr lang="ru-RU" dirty="0" smtClean="0"/>
              <a:t>преподавателя, </a:t>
            </a:r>
            <a:r>
              <a:rPr lang="ru-RU" dirty="0"/>
              <a:t>так как подача команд, указаний и распоряжений производится при низкой температуре и их повторения должны быть сведены до минимума.</a:t>
            </a:r>
          </a:p>
          <a:p>
            <a:r>
              <a:rPr lang="ru-RU" dirty="0"/>
              <a:t>Следуя по лыжне за товарищем, сохраняйте интервал 3—4 м, а при спуске с горы не менее 30 м. При спуске с горы не выставляйте палки перед собой, иначе в случае падения можно на них наткнуться.</a:t>
            </a:r>
          </a:p>
          <a:p>
            <a:r>
              <a:rPr lang="ru-RU" dirty="0"/>
              <a:t>При спуске с горы не останавливайтесь у ее подножия, так как на вас может наехать спускающийся следом лыжник.</a:t>
            </a:r>
          </a:p>
          <a:p>
            <a:r>
              <a:rPr lang="ru-RU" dirty="0"/>
              <a:t>Если во время занятий, коллективной прогулки, похода вы по какой-либо причине сошли с дистанции, то обязательно предупредите об этом </a:t>
            </a:r>
            <a:r>
              <a:rPr lang="ru-RU" dirty="0" err="1" smtClean="0"/>
              <a:t>одногруппников</a:t>
            </a:r>
            <a:r>
              <a:rPr lang="ru-RU" dirty="0" smtClean="0"/>
              <a:t> и преподавателя.</a:t>
            </a:r>
            <a:endParaRPr lang="ru-RU" dirty="0"/>
          </a:p>
          <a:p>
            <a:r>
              <a:rPr lang="ru-RU" dirty="0"/>
              <a:t>При переходе через проезжую дорогу обязательно снимайте лыжи.</a:t>
            </a:r>
          </a:p>
          <a:p>
            <a:r>
              <a:rPr lang="ru-RU" dirty="0"/>
              <a:t>Никогда не растирайте обмороженные участки тела снегом.</a:t>
            </a:r>
          </a:p>
        </p:txBody>
      </p:sp>
    </p:spTree>
    <p:extLst>
      <p:ext uri="{BB962C8B-B14F-4D97-AF65-F5344CB8AC3E}">
        <p14:creationId xmlns:p14="http://schemas.microsoft.com/office/powerpoint/2010/main" val="225305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B15DA"/>
                </a:solidFill>
              </a:rPr>
              <a:t>Классические способы лыжных 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Ступающий </a:t>
            </a:r>
            <a:r>
              <a:rPr lang="ru-RU" dirty="0" smtClean="0"/>
              <a:t>шаг</a:t>
            </a:r>
          </a:p>
          <a:p>
            <a:r>
              <a:rPr lang="ru-RU" dirty="0"/>
              <a:t>Скользящий </a:t>
            </a:r>
            <a:r>
              <a:rPr lang="ru-RU" dirty="0" smtClean="0"/>
              <a:t>шаг</a:t>
            </a:r>
          </a:p>
          <a:p>
            <a:r>
              <a:rPr lang="ru-RU" dirty="0"/>
              <a:t>Попеременный двушажный </a:t>
            </a:r>
            <a:r>
              <a:rPr lang="ru-RU" dirty="0" smtClean="0"/>
              <a:t>ход</a:t>
            </a:r>
          </a:p>
          <a:p>
            <a:r>
              <a:rPr lang="ru-RU" dirty="0"/>
              <a:t>Одновременный </a:t>
            </a:r>
            <a:r>
              <a:rPr lang="ru-RU" dirty="0" err="1"/>
              <a:t>бесшажный</a:t>
            </a:r>
            <a:r>
              <a:rPr lang="ru-RU" dirty="0"/>
              <a:t> ход </a:t>
            </a:r>
            <a:endParaRPr lang="ru-RU" dirty="0" smtClean="0"/>
          </a:p>
          <a:p>
            <a:r>
              <a:rPr lang="ru-RU" dirty="0"/>
              <a:t>Одновременный одношажный </a:t>
            </a:r>
            <a:r>
              <a:rPr lang="ru-RU" dirty="0" smtClean="0"/>
              <a:t>ход</a:t>
            </a:r>
          </a:p>
          <a:p>
            <a:r>
              <a:rPr lang="ru-RU" dirty="0"/>
              <a:t>Одновременный одношажный </a:t>
            </a:r>
            <a:r>
              <a:rPr lang="ru-RU" dirty="0" smtClean="0"/>
              <a:t>ход</a:t>
            </a:r>
          </a:p>
          <a:p>
            <a:r>
              <a:rPr lang="ru-RU" dirty="0"/>
              <a:t>Одновременный </a:t>
            </a:r>
            <a:r>
              <a:rPr lang="ru-RU" dirty="0" err="1"/>
              <a:t>двухшажный</a:t>
            </a:r>
            <a:r>
              <a:rPr lang="ru-RU" dirty="0"/>
              <a:t> </a:t>
            </a:r>
            <a:r>
              <a:rPr lang="ru-RU" dirty="0" smtClean="0"/>
              <a:t>ход</a:t>
            </a:r>
          </a:p>
          <a:p>
            <a:r>
              <a:rPr lang="ru-RU" dirty="0"/>
              <a:t>Попеременный </a:t>
            </a:r>
            <a:r>
              <a:rPr lang="ru-RU" dirty="0" err="1"/>
              <a:t>четырехшажный</a:t>
            </a:r>
            <a:r>
              <a:rPr lang="ru-RU" dirty="0"/>
              <a:t> </a:t>
            </a:r>
            <a:r>
              <a:rPr lang="ru-RU" dirty="0" smtClean="0"/>
              <a:t>ход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0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Ступающий шаг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5904656" cy="5616624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000" dirty="0"/>
              <a:t>Ступающий шаг - самый простой способ передвижения на лыжах. Он применяется на «рыхлом снегу» равнины и при подъемах на </a:t>
            </a:r>
            <a:r>
              <a:rPr lang="ru-RU" sz="2000" dirty="0" smtClean="0"/>
              <a:t>гору.</a:t>
            </a:r>
          </a:p>
          <a:p>
            <a:pPr marL="0" indent="457200" algn="just">
              <a:buNone/>
            </a:pPr>
            <a:r>
              <a:rPr lang="ru-RU" sz="2000" dirty="0">
                <a:solidFill>
                  <a:srgbClr val="FF6600"/>
                </a:solidFill>
              </a:rPr>
              <a:t>Анализ техники: </a:t>
            </a:r>
            <a:r>
              <a:rPr lang="ru-RU" sz="2000" dirty="0"/>
              <a:t>При ступающем шаге туловище наклонено несколько </a:t>
            </a:r>
            <a:r>
              <a:rPr lang="ru-RU" sz="2000" dirty="0" smtClean="0"/>
              <a:t>вперед. </a:t>
            </a:r>
            <a:r>
              <a:rPr lang="ru-RU" sz="2000" dirty="0"/>
              <a:t>Правая нога сгибается в коленном суставе, поднимается и выносится вперед. Это позволяет приподнимать носовую часть лыжи, пяткой прижимать задний конец лыжи к снегу, делать шаг вперед с легким </a:t>
            </a:r>
            <a:r>
              <a:rPr lang="ru-RU" sz="2000" dirty="0" err="1"/>
              <a:t>прихлопыванием</a:t>
            </a:r>
            <a:r>
              <a:rPr lang="ru-RU" sz="2000" dirty="0"/>
              <a:t> и переносить тяжесть тела на правую ногу. Затем так же делается шаг левой ногой вперед. Движения рук согласуются с движением ног: когда выдвигается правая нога, выносится левая рука и, наоборот, с выставлением левой ноги выносится правая </a:t>
            </a:r>
            <a:r>
              <a:rPr lang="ru-RU" sz="2000" dirty="0" smtClean="0"/>
              <a:t>рука.</a:t>
            </a:r>
            <a:endParaRPr lang="ru-RU" sz="2000" dirty="0"/>
          </a:p>
        </p:txBody>
      </p:sp>
      <p:pic>
        <p:nvPicPr>
          <p:cNvPr id="6148" name="Picture 4" descr="F:\ВАЖНО\БППК 01.09.2023 г\Презентации\Лыж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400"/>
            <a:ext cx="20113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Скользящий шаг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6048672" cy="511256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/>
              <a:t>Скользящий шаг - это передвижение на лыжах без палок с выполнением последовательных шагов со скольжением на одной лыже и сохранением позы с наклоном туловища, </a:t>
            </a:r>
            <a:r>
              <a:rPr lang="ru-RU" sz="2000" dirty="0" smtClean="0"/>
              <a:t>обеспечивающей </a:t>
            </a:r>
            <a:r>
              <a:rPr lang="ru-RU" sz="2000" dirty="0"/>
              <a:t>длительное одноопорное равновесие, согласованность движений рук и ног; отталкивание ногой и перенос массы тела с толчковой ноги на </a:t>
            </a:r>
            <a:r>
              <a:rPr lang="ru-RU" sz="2000" dirty="0" smtClean="0"/>
              <a:t>маховую.</a:t>
            </a:r>
          </a:p>
          <a:p>
            <a:pPr marL="0" indent="457200" algn="just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F:\ВАЖНО\БППК 01.09.2023 г\Презентации\Лыжи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3124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Скользящий шаг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rgbClr val="FF6600"/>
                </a:solidFill>
              </a:rPr>
              <a:t>Анализ техники: </a:t>
            </a:r>
            <a:r>
              <a:rPr lang="ru-RU" dirty="0"/>
              <a:t>Скользящий шаг выполняется из стойки лыжника и начинается с того, что тяжесть тела переносится на правую лыжу и делается толчок правой ногой до полного ее выпрямления. Одновременно с толчком правой ноги выдвигается на шаг </a:t>
            </a:r>
            <a:r>
              <a:rPr lang="ru-RU" dirty="0" smtClean="0"/>
              <a:t>вперед- левая </a:t>
            </a:r>
            <a:r>
              <a:rPr lang="ru-RU" dirty="0"/>
              <a:t>нога, вес тела переносится на левую лыжу и на ней производится скольжение. Правая нога, закончив толчок, расслабляется и, слегка сгибаясь в коленном суставе, по инерции продолжает движение назад-вверх, отрывая скользящую поверхность лыжи от снега, затем маховым движением она подтягивается вперед. В момент, когда правая нога поравняется с левой, производится толчок уже левой ногой до полного ее выпрямления. Одновременно с толчком левой ногой правую ногу следует выставить на шаг вперед, перенести вес тела на правую лыжу и скользить на ней. Таким образом, производится скольжение то на правой, то на левой ноге. Движения рук согласуются с движениями ног. С шагом левой ногой правую руку, согнутую в локтевом суставе, маховым движением нужно вынести вперед до уровня плеча, а левую отвести назад до отказа. С шагом правой ногой левую руку, слегка согнутую в локтевом суставе, нужно вынести вперед до уровня плеча, а правую - отвести назад до </a:t>
            </a:r>
            <a:r>
              <a:rPr lang="ru-RU" dirty="0" smtClean="0"/>
              <a:t>отказа</a:t>
            </a:r>
            <a:r>
              <a:rPr lang="ru-RU" dirty="0"/>
              <a:t>. В дальнейшем движения повторяются в этой последовательности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3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Попеременный двушажный 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904656" cy="547260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/>
              <a:t>Попеременный </a:t>
            </a:r>
            <a:r>
              <a:rPr lang="ru-RU" sz="1800" dirty="0" err="1"/>
              <a:t>двухшажный</a:t>
            </a:r>
            <a:r>
              <a:rPr lang="ru-RU" sz="1800" dirty="0"/>
              <a:t> ход - один из основных способов передвижения на лыжах, применяется на подъемах малой и средней крутизны, а также на равнине при плохих условиях </a:t>
            </a:r>
            <a:r>
              <a:rPr lang="ru-RU" sz="1800" dirty="0" smtClean="0"/>
              <a:t>скольжения.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/>
              <a:t>Цикл </a:t>
            </a:r>
            <a:r>
              <a:rPr lang="ru-RU" sz="1800" dirty="0"/>
              <a:t>хода состоит из двух скользящих шагов, при которых лыжник дважды поочередно отталкивается руками. Длина цикла этого хода - 4-7 м, продолжительность 0,8-1,5 с, средняя скорость - 4-7,5 м/с, темп - 50-70 циклов в 1 </a:t>
            </a:r>
            <a:r>
              <a:rPr lang="ru-RU" sz="1800" dirty="0" smtClean="0"/>
              <a:t>мин.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/>
          </a:p>
          <a:p>
            <a:endParaRPr lang="ru-RU" dirty="0"/>
          </a:p>
        </p:txBody>
      </p:sp>
      <p:pic>
        <p:nvPicPr>
          <p:cNvPr id="8194" name="Picture 2" descr="F:\ВАЖНО\БППК 01.09.2023 г\Презентации\Лыжи\177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21" y="3933056"/>
            <a:ext cx="3493049" cy="27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Попеременный двушажный 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5904656" cy="4752528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FF6600"/>
                </a:solidFill>
              </a:rPr>
              <a:t>Анализ техники: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/>
              <a:t>1. Начало </a:t>
            </a:r>
            <a:r>
              <a:rPr lang="ru-RU" sz="2000" dirty="0"/>
              <a:t>первой фазы свободного скольжения. Закончен толчок правой ногой, лыжа отрывается от снега. Лыжник переходит к одноопорному скольжению на левой лыже, голень левой ноги в момент окончания толчка правой и начала скольжения находится в вертикальном положении. Толчок направлен по прямой линии - туловище и правая нога. Правая рука выносит палку вперед</a:t>
            </a:r>
            <a:r>
              <a:rPr lang="ru-RU" sz="2000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dirty="0"/>
              <a:t>2-3. Скольжение на левой лыже, правая нога расслаблена и движется назад-вверх, немного сгибаясь в коленном суставе. Голень опорной ноги по прежнему вертикальна. Правая рука продолжает вынос палки, левая расслаблена и немного отбрасывается по инерции назад. Угол наклона туловища не меняется. </a:t>
            </a:r>
            <a:endParaRPr lang="ru-RU" sz="20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/>
              <a:t>4-6</a:t>
            </a:r>
            <a:r>
              <a:rPr lang="ru-RU" sz="2000" dirty="0"/>
              <a:t>. Продолжается одноопорное скольжение на левой. После отталкивания правой ногой опорная левая слегка выпрямляется, начинается движение туловища «на взлет». Правая нога слегка согнута в коленном суставе, расслаблена и находится в крайнем заднем положении, что создает хорошие условия для последующего махового выноса ее вперед, Правая рука выводит нижний конец палки вперед, а левая, расслабленная, находится в крайнем заднем положении</a:t>
            </a:r>
            <a:r>
              <a:rPr lang="ru-RU" sz="2000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dirty="0"/>
              <a:t>7-8. Свободное скольжение закончено, начало махового выноса правой ноги вперед. Правая палка ставится на снег, а левая выноситься вперед. Начало толчка почти выпрямленной правой рукой. Палка находится под углом - это позволяет сразу начать эффективное отталкивание. Продолжаются вынос левой палки вперед, выпрямление опорной ноги в коленном суставе и маховый вынос правой ноги вперед.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72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Попеременный двушажный 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5904656" cy="4752528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FF6600"/>
                </a:solidFill>
              </a:rPr>
              <a:t>Анализ техники:</a:t>
            </a:r>
            <a:r>
              <a:rPr lang="ru-RU" sz="2200" dirty="0"/>
              <a:t> </a:t>
            </a:r>
            <a:endParaRPr lang="ru-RU" sz="22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/>
              <a:t>9-13. Скольжение с опорой на палку. В первой фазе отталкивается правая рука, сгибаясь в локтевом суставе, усиливает толчок, левая энергично выносится вперед. Несмотря на выпрямление опорной ноги, вследствие сильного нажима правой рукой на палку давление на опорную лыжу не увеличивается, а может даже уменьшаться, что способствует поддержанию скорости. Начинается наклон туловища вперед.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/>
              <a:t>14. Момент окончания скольжения с выпрямлением ноги. Опорная нога почти полностью выпрямляется, маховая приближается к ней, а лыжа опускается на снег. Создается жесткая опора: система «рука - туловище - опорная нога». С целью предупреждения раннего переката таз вперед не выводится. Туловище максимально наклонено вперед. Уменьшается угол отталкивания правой рукой, что значительно увеличивает горизонтальную составляющую силу толчка, продолжается вынос вперед левой палки.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/>
              <a:t> 15-16. Правая нога поравнялась с левой, началось отталкивание с разгибанием в тазобедренном суставе. Уменьшается угол сгибания ноги в колене - момент </a:t>
            </a:r>
            <a:r>
              <a:rPr lang="ru-RU" sz="2000" dirty="0" err="1"/>
              <a:t>подседания</a:t>
            </a:r>
            <a:r>
              <a:rPr lang="ru-RU" sz="2000" dirty="0"/>
              <a:t>. Правая рука продолжает отталкивание (и это время усилие на палку максимальное), левая энергичным движением выносится вперед. Так выводится вперед и одновременно начинается постепенная загрузка маховой ноги.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/>
              <a:t>17-18. Продолжается отталкивание левой ногой с выпрямлением в коленном суставе и загрузка маховой ноги. Правая рука заканчивает толчок, а левая вынесена вперед. Продолжается толчок левой ногой. Правая рука после окончания толчка, расслабленная по инерции, отбрасывается назад.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/>
              <a:t>19-20. Закончен толчок ногой, его направление по линии голень - бедро- туловище вызывает движение тела вперед-назад и сохранение скорости движения в фазе одноопорного скольжения. Окончена половина цикла. Во второй его части все движения рук и ног повторяются в такой же последовательности, и заканчивается весь цикл хода</a:t>
            </a:r>
            <a:r>
              <a:rPr lang="ru-RU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71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Одновременный </a:t>
            </a:r>
            <a:r>
              <a:rPr lang="ru-RU" dirty="0" err="1"/>
              <a:t>бесшажный</a:t>
            </a:r>
            <a:r>
              <a:rPr lang="ru-RU" dirty="0"/>
              <a:t> ход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5904656" cy="544522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/>
              <a:t>Одновременный </a:t>
            </a:r>
            <a:r>
              <a:rPr lang="ru-RU" sz="2000" dirty="0" err="1"/>
              <a:t>бесшажный</a:t>
            </a:r>
            <a:r>
              <a:rPr lang="ru-RU" sz="2000" dirty="0"/>
              <a:t> ход применяется при отличном </a:t>
            </a:r>
            <a:r>
              <a:rPr lang="ru-RU" sz="2000" dirty="0" err="1"/>
              <a:t>cкольжении</a:t>
            </a:r>
            <a:r>
              <a:rPr lang="ru-RU" sz="2000" dirty="0"/>
              <a:t> с твердой опорой для палок на равнине, при хорошем скольжении - на пологих спусках, при плохом - на спусках средней </a:t>
            </a:r>
            <a:r>
              <a:rPr lang="ru-RU" sz="2000" dirty="0" smtClean="0"/>
              <a:t>крутизны. </a:t>
            </a:r>
            <a:r>
              <a:rPr lang="ru-RU" sz="2000" dirty="0"/>
              <a:t>Кроме этого, его целесообразно применять на раскатанных и леденистых участках лыжни, когда попытка сделать шаг может привести к потере равновесия, а передвижение в таких условиях скольжения возможно только за счет одновременного отталкивания палками. </a:t>
            </a:r>
            <a:endParaRPr lang="ru-RU" sz="2000" dirty="0" smtClean="0"/>
          </a:p>
          <a:p>
            <a:pPr marL="0" indent="457200" algn="just">
              <a:buNone/>
            </a:pPr>
            <a:endParaRPr lang="ru-RU" sz="2000" dirty="0"/>
          </a:p>
        </p:txBody>
      </p:sp>
      <p:pic>
        <p:nvPicPr>
          <p:cNvPr id="9218" name="Picture 2" descr="F:\ВАЖНО\БППК 01.09.2023 г\Презентации\Лыжи\Безымянный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509120"/>
            <a:ext cx="2506663" cy="23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Одновременный </a:t>
            </a:r>
            <a:r>
              <a:rPr lang="ru-RU" dirty="0" err="1"/>
              <a:t>бесшажный</a:t>
            </a:r>
            <a:r>
              <a:rPr lang="ru-RU" dirty="0"/>
              <a:t> ход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5904656" cy="518457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400" dirty="0">
                <a:solidFill>
                  <a:srgbClr val="FF6600"/>
                </a:solidFill>
              </a:rPr>
              <a:t>Анализ техники: </a:t>
            </a:r>
            <a:r>
              <a:rPr lang="ru-RU" sz="1400" dirty="0"/>
              <a:t>Передвижение этим ходом осуществляется только за счет одновременного отталкивания руками. Цикл хода состоит из свободного скольжения на двух лыжах и одновременного отталкивания руками. Длина цикла - 5-9 м, </a:t>
            </a:r>
            <a:r>
              <a:rPr lang="ru-RU" sz="1400" dirty="0" smtClean="0"/>
              <a:t>продолжительность - 0,8-1,2 </a:t>
            </a:r>
            <a:r>
              <a:rPr lang="ru-RU" sz="1400" dirty="0"/>
              <a:t>с. средняя скорость в цикле - 4-7 м/с. Темп – 50-75 циклов в 1 мин. Одновременный </a:t>
            </a:r>
            <a:r>
              <a:rPr lang="ru-RU" sz="1400" dirty="0" err="1"/>
              <a:t>бесшажный</a:t>
            </a:r>
            <a:r>
              <a:rPr lang="ru-RU" sz="1400" dirty="0"/>
              <a:t> ход выполняется следующим образом: </a:t>
            </a:r>
            <a:endParaRPr lang="ru-RU" sz="1400" dirty="0" smtClean="0"/>
          </a:p>
          <a:p>
            <a:pPr marL="0" indent="457200" algn="just">
              <a:buNone/>
            </a:pPr>
            <a:r>
              <a:rPr lang="ru-RU" sz="1400" dirty="0" smtClean="0"/>
              <a:t>1. После </a:t>
            </a:r>
            <a:r>
              <a:rPr lang="ru-RU" sz="1400" dirty="0"/>
              <a:t>окончания толчка руками лыжник скользит, согнувшись на двух лыжах, голова чуть приподнята. </a:t>
            </a:r>
            <a:endParaRPr lang="ru-RU" sz="1400" dirty="0" smtClean="0"/>
          </a:p>
          <a:p>
            <a:pPr marL="0" indent="457200" algn="just">
              <a:buNone/>
            </a:pPr>
            <a:r>
              <a:rPr lang="ru-RU" sz="1400" dirty="0" smtClean="0"/>
              <a:t>2-3</a:t>
            </a:r>
            <a:r>
              <a:rPr lang="ru-RU" sz="1400" dirty="0"/>
              <a:t>. Продолжается скольжение, лыжник медленно выпрямляется и легким маятникообразным движением выносит палки вперед. </a:t>
            </a:r>
            <a:endParaRPr lang="ru-RU" sz="1400" dirty="0" smtClean="0"/>
          </a:p>
          <a:p>
            <a:pPr marL="0" indent="457200" algn="just">
              <a:buNone/>
            </a:pPr>
            <a:r>
              <a:rPr lang="ru-RU" sz="1400" dirty="0" smtClean="0"/>
              <a:t>4</a:t>
            </a:r>
            <a:r>
              <a:rPr lang="ru-RU" sz="1400" dirty="0"/>
              <a:t>. Лыжник почти полностью выпрямляется, начинается подготовка к отталкиванию - масса тела перемешается на носки, ноги слегка сгибаются, палки выведены вперед перед постановкой на снег</a:t>
            </a:r>
            <a:r>
              <a:rPr lang="ru-RU" sz="1400" dirty="0" smtClean="0"/>
              <a:t>.</a:t>
            </a:r>
          </a:p>
          <a:p>
            <a:pPr marL="0" indent="457200" algn="just">
              <a:buNone/>
            </a:pPr>
            <a:r>
              <a:rPr lang="ru-RU" sz="1400" dirty="0" smtClean="0"/>
              <a:t> </a:t>
            </a:r>
            <a:r>
              <a:rPr lang="ru-RU" sz="1400" dirty="0"/>
              <a:t>5. Палки ставятся на снег чуть впереди креплений, начинается толчок руками. </a:t>
            </a:r>
            <a:endParaRPr lang="ru-RU" sz="1400" dirty="0" smtClean="0"/>
          </a:p>
          <a:p>
            <a:pPr marL="0" indent="457200" algn="just">
              <a:buNone/>
            </a:pPr>
            <a:r>
              <a:rPr lang="ru-RU" sz="1400" dirty="0" smtClean="0"/>
              <a:t>6. </a:t>
            </a:r>
            <a:r>
              <a:rPr lang="ru-RU" sz="1400" dirty="0"/>
              <a:t>Основное усилие на палки развивается за счет сгибания туловища. Угол сгибания рук в локтевых суставах несколько уменьшается. </a:t>
            </a:r>
            <a:endParaRPr lang="ru-RU" sz="1400" dirty="0" smtClean="0"/>
          </a:p>
          <a:p>
            <a:pPr marL="0" indent="457200" algn="just">
              <a:buNone/>
            </a:pPr>
            <a:r>
              <a:rPr lang="ru-RU" sz="1400" dirty="0" smtClean="0"/>
              <a:t>7-8</a:t>
            </a:r>
            <a:r>
              <a:rPr lang="ru-RU" sz="1400" dirty="0"/>
              <a:t>. Толчок заканчивается полным разгибанием рук. Кисти рук находятся на уровне не выше колен, угол наклона палок наибольший. </a:t>
            </a:r>
            <a:endParaRPr lang="ru-RU" sz="1400" dirty="0" smtClean="0"/>
          </a:p>
          <a:p>
            <a:pPr marL="0" indent="457200" algn="just">
              <a:buNone/>
            </a:pPr>
            <a:r>
              <a:rPr lang="ru-RU" sz="1400" dirty="0" smtClean="0"/>
              <a:t>9</a:t>
            </a:r>
            <a:r>
              <a:rPr lang="ru-RU" sz="1400" dirty="0"/>
              <a:t>. После окончания толчка лыжник по инерции скользит, согнувшись, на двух лыжах. Цикл движений повторяется</a:t>
            </a:r>
          </a:p>
        </p:txBody>
      </p:sp>
    </p:spTree>
    <p:extLst>
      <p:ext uri="{BB962C8B-B14F-4D97-AF65-F5344CB8AC3E}">
        <p14:creationId xmlns:p14="http://schemas.microsoft.com/office/powerpoint/2010/main" val="2086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851520" y="509019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567357" y="451393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621832" y="455679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51520" y="257559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495349" y="19993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918320" y="2086648"/>
            <a:ext cx="154016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Подъемы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21832" y="204219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51520" y="341379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67357" y="28375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21832" y="288039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853108" y="4250411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67357" y="367573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621832" y="371859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851520" y="595062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567357" y="537436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36072" y="5417223"/>
            <a:ext cx="5277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918320" y="2948661"/>
            <a:ext cx="237731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Стойки спусков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918320" y="3788448"/>
            <a:ext cx="33452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Повороты в движении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918320" y="4629823"/>
            <a:ext cx="33022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Способы торможения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918320" y="5480723"/>
            <a:ext cx="167007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Источники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5855"/>
            <a:ext cx="6228184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Одновременный одношажный ход </a:t>
            </a:r>
            <a:r>
              <a:rPr lang="ru-RU" sz="1600" dirty="0" smtClean="0"/>
              <a:t>(</a:t>
            </a:r>
            <a:r>
              <a:rPr lang="ru-RU" sz="1800" dirty="0" smtClean="0"/>
              <a:t>стартовый </a:t>
            </a:r>
            <a:r>
              <a:rPr lang="ru-RU" sz="1800" dirty="0"/>
              <a:t>вариант)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1"/>
            <a:ext cx="6012160" cy="5301207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/>
              <a:t>Одновременный одношажный классический ход имеет два варианта: стартовый и основной. В настоящее время самым распространенным из всех одновременных классических ходов является стартовый вариант, который применяют на пологих спусках, равнинных </a:t>
            </a:r>
            <a:r>
              <a:rPr lang="ru-RU" sz="2000" dirty="0" smtClean="0"/>
              <a:t>участках. </a:t>
            </a:r>
            <a:r>
              <a:rPr lang="ru-RU" sz="2000" dirty="0"/>
              <a:t>Подготовленные лыжники в хороших условиях проходят им и пологие, крутизной в 2-3%, подъемы, когда выгоднее больше использовать скольжение для увеличения скорости и дальнейшего поддержания ее на достигнутом уровне. </a:t>
            </a:r>
            <a:endParaRPr lang="ru-RU" sz="2000" dirty="0" smtClean="0"/>
          </a:p>
          <a:p>
            <a:pPr marL="0" indent="457200" algn="just">
              <a:buNone/>
            </a:pPr>
            <a:endParaRPr lang="ru-RU" dirty="0"/>
          </a:p>
        </p:txBody>
      </p:sp>
      <p:pic>
        <p:nvPicPr>
          <p:cNvPr id="10242" name="Picture 2" descr="F:\ВАЖНО\БППК 01.09.2023 г\Презентации\Лыжи\Безымянный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94236"/>
            <a:ext cx="3811587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5855"/>
            <a:ext cx="6228184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Одновременный одношажный ход </a:t>
            </a:r>
            <a:r>
              <a:rPr lang="ru-RU" sz="1600" dirty="0" smtClean="0"/>
              <a:t>(</a:t>
            </a:r>
            <a:r>
              <a:rPr lang="ru-RU" sz="1800" dirty="0" smtClean="0"/>
              <a:t>стартовый </a:t>
            </a:r>
            <a:r>
              <a:rPr lang="ru-RU" sz="1800" dirty="0"/>
              <a:t>вариант)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6012160" cy="5301207"/>
          </a:xfrm>
        </p:spPr>
        <p:txBody>
          <a:bodyPr>
            <a:normAutofit fontScale="40000" lnSpcReduction="2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rgbClr val="FF6600"/>
                </a:solidFill>
              </a:rPr>
              <a:t>Анализ техники: </a:t>
            </a:r>
            <a:r>
              <a:rPr lang="ru-RU" dirty="0"/>
              <a:t>Цикл состоит из одного отталкивания ногой. Одновременного отталкивали руками и свободного скольжения на двух </a:t>
            </a:r>
            <a:r>
              <a:rPr lang="ru-RU" dirty="0" smtClean="0"/>
              <a:t>лыжах</a:t>
            </a:r>
            <a:r>
              <a:rPr lang="ru-RU" dirty="0"/>
              <a:t>. Длина цикла - 7-9 м, продолжительность - 0,8-1,2 с, скорость - 6-8 м/с, темп - 50-70 циклов в 1 мин. продолжительность отталкивания ногой - 0,08-0.12 с, руками - 0,25-0,3 с. </a:t>
            </a:r>
            <a:endParaRPr lang="ru-RU" dirty="0" smtClean="0"/>
          </a:p>
          <a:p>
            <a:pPr marL="0" indent="457200" algn="just">
              <a:buNone/>
            </a:pPr>
            <a:r>
              <a:rPr lang="ru-RU" dirty="0" smtClean="0"/>
              <a:t>В </a:t>
            </a:r>
            <a:r>
              <a:rPr lang="ru-RU" dirty="0"/>
              <a:t>цикле скоростного варианта хода выделено шесть фаз. Движение начинается с окончания отталкивания руками</a:t>
            </a:r>
            <a:r>
              <a:rPr lang="ru-RU" dirty="0" smtClean="0"/>
              <a:t>.</a:t>
            </a:r>
          </a:p>
          <a:p>
            <a:pPr marL="0" indent="457200" algn="just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B050"/>
                </a:solidFill>
              </a:rPr>
              <a:t>Фаза 1 - </a:t>
            </a:r>
            <a:r>
              <a:rPr lang="ru-RU" dirty="0"/>
              <a:t>свободное скольжения на двух лыжах. Начинается фаза с отрыва палок от снега и заканчивается началом сгибания правой ноги, которая будет толчковой, в коленном суставе. Продолжительность фазы - 0,25-03 с, Если в начале свободного скольжения масса тела равномерно распределена на обе ноги, то в дальнейшем лыжник отводит маховую (левую) ногу помчи на стопу назад, сгибает ее в коленном суставе и начинает подводит к опорной (правой) ноге. Массу тела лыжник переносит на правую ногу, руки опускает прямо - вниз</a:t>
            </a:r>
            <a:r>
              <a:rPr lang="ru-RU" dirty="0" smtClean="0"/>
              <a:t>.</a:t>
            </a:r>
          </a:p>
          <a:p>
            <a:pPr marL="0" indent="457200" algn="just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B050"/>
                </a:solidFill>
              </a:rPr>
              <a:t>Фаза 2 - </a:t>
            </a:r>
            <a:r>
              <a:rPr lang="ru-RU" dirty="0"/>
              <a:t>скольжение с </a:t>
            </a:r>
            <a:r>
              <a:rPr lang="ru-RU" dirty="0" err="1"/>
              <a:t>подседанием</a:t>
            </a:r>
            <a:r>
              <a:rPr lang="ru-RU" dirty="0"/>
              <a:t>. Начинается фаза со сгибания опорной (правой) ноги в коленном суставе и заканчиваемся в момент остановки правой лыжи. Продолжительность фазы - 0,06-0,09 с. за это время лыжник сгибает правую ногу в коленном суставе на 20°, отклоненную голень приводит в положение наклоненной вперед под углом 85°. Маховая нога лыжника догоняет опорную (стопы вместе), туловище он наклоняет, сгибая в тазобедренном суставе на 5-7 с. Руки лыжник начинает выносить вперед, сгибая в локтевых суставах. </a:t>
            </a:r>
            <a:endParaRPr lang="ru-RU" dirty="0" smtClean="0"/>
          </a:p>
          <a:p>
            <a:pPr marL="0" indent="45720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Фаза </a:t>
            </a:r>
            <a:r>
              <a:rPr lang="ru-RU" dirty="0">
                <a:solidFill>
                  <a:srgbClr val="00B050"/>
                </a:solidFill>
              </a:rPr>
              <a:t>3 - </a:t>
            </a:r>
            <a:r>
              <a:rPr lang="ru-RU" dirty="0"/>
              <a:t>выпад с </a:t>
            </a:r>
            <a:r>
              <a:rPr lang="ru-RU" dirty="0" err="1"/>
              <a:t>подседанием</a:t>
            </a:r>
            <a:r>
              <a:rPr lang="ru-RU" dirty="0"/>
              <a:t>. Начинается фаза с момента остановки правой лыжи и заканчивается началом выпрямления правой ноги в коленном суставе. Продолжительность фазы - 0,03-0,06 с. Выпад левой ногой лыжник может начать до остановки правой лыжи (слишком рано), в момент остановки (своевременно) или после остановки ее (с запозданием). В этой фазе лыжник, сгибая правую ногу в каленном и голеностопном суставах, заканчивает </a:t>
            </a:r>
            <a:r>
              <a:rPr lang="ru-RU" dirty="0" err="1"/>
              <a:t>подседание</a:t>
            </a:r>
            <a:r>
              <a:rPr lang="ru-RU" dirty="0"/>
              <a:t>. Проекция центра массы тела его сосредоточивается на передней части стопы. Сгибая руки в локтевых суставах, лыжник продолжает ускоренно выносить палки </a:t>
            </a:r>
            <a:r>
              <a:rPr lang="ru-RU" dirty="0" smtClean="0"/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1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5855"/>
            <a:ext cx="6228184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Одновременный одношажный ход </a:t>
            </a:r>
            <a:r>
              <a:rPr lang="ru-RU" sz="1600" dirty="0" smtClean="0"/>
              <a:t>(</a:t>
            </a:r>
            <a:r>
              <a:rPr lang="ru-RU" sz="1800" dirty="0" smtClean="0"/>
              <a:t>стартовый </a:t>
            </a:r>
            <a:r>
              <a:rPr lang="ru-RU" sz="1800" dirty="0"/>
              <a:t>вариант)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6" y="1412776"/>
            <a:ext cx="6012160" cy="5301207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rgbClr val="FF6600"/>
                </a:solidFill>
              </a:rPr>
              <a:t>Анализ техники</a:t>
            </a:r>
            <a:r>
              <a:rPr lang="ru-RU" dirty="0" smtClean="0">
                <a:solidFill>
                  <a:srgbClr val="FF6600"/>
                </a:solidFill>
              </a:rPr>
              <a:t>:</a:t>
            </a:r>
          </a:p>
          <a:p>
            <a:pPr marL="0" indent="457200" algn="just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B050"/>
                </a:solidFill>
              </a:rPr>
              <a:t>Фаза 4 </a:t>
            </a:r>
            <a:r>
              <a:rPr lang="ru-RU" dirty="0"/>
              <a:t>- отталкивание с выпрямлением толчковой (правой) ноги - от начала разгибания правой ноги в коленном суставе и до 20 отрыва правой лыжи от снега. Продолжительность фазы - 0,09- 0,12 с. В этой фазе лыжник активно выпрямляет правую ногу: в тазобедренном суставе - на 65°, в коленном - на 55°. Отталкивание заканчивается пол углом 45-55°, разгибанием в голеностопном суставе. Лыжник продолжает выносить палки вперед-вверх, поднимая кисти рук до уровня глаз. Туловище его за это время разгибается приблизительно на 10° и образует с толчковой ногой прямую линию. </a:t>
            </a:r>
            <a:endParaRPr lang="ru-RU" dirty="0" smtClean="0"/>
          </a:p>
          <a:p>
            <a:pPr marL="0" indent="45720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Фаза </a:t>
            </a:r>
            <a:r>
              <a:rPr lang="ru-RU" dirty="0">
                <a:solidFill>
                  <a:srgbClr val="00B050"/>
                </a:solidFill>
              </a:rPr>
              <a:t>5 </a:t>
            </a:r>
            <a:r>
              <a:rPr lang="ru-RU" dirty="0"/>
              <a:t>- свободное одноопорное скольжение на левой лыже. Начинается фаза с отрыва правой лыжи от снега и заканчивается постановкой палок на опору. Продолжительность фазы 0,2- 0,3 с. Окончив отталкивание, лыжник продолжает отводить правую ногу по инерции назад-вверх, сгибая ее с целью расслабления в коленном суставе. Опорную (левую) ногу он начинает плавно разгибать в коленном суставе, а голень, наклоненную вперед, приводит в вертикальное положение. Палки лыжник продолжает выносить вверх, а кисти рук его поднимаются выше головы</a:t>
            </a:r>
            <a:r>
              <a:rPr lang="ru-RU" dirty="0" smtClean="0"/>
              <a:t>.</a:t>
            </a:r>
          </a:p>
          <a:p>
            <a:pPr marL="0" indent="457200" algn="just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B050"/>
                </a:solidFill>
              </a:rPr>
              <a:t>Фаза 6 </a:t>
            </a:r>
            <a:r>
              <a:rPr lang="ru-RU" dirty="0"/>
              <a:t>- скольжении с одновременным отталкиванием руками. Продолжительность фазы 0,2-0,25 с. Маховая (правая) нога не полностью подводится к опорной, а остается на полстопы сзади нее. Стопа левой ноги выдвинута вперед, голень ее отклонена назад на 5-10°от вертикали, чем обеспечивается жесткая (без амортизации) передача усилия, развиваемого при отталкивании туловищем и руками, на скользящие лыжи. Отрывом палок от снега заканчивается цикл одновременного одношажного хода (стартового варианта).</a:t>
            </a:r>
          </a:p>
          <a:p>
            <a:pPr marL="0" indent="45720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Одновременный одношажный ход </a:t>
            </a:r>
            <a:r>
              <a:rPr lang="ru-RU" sz="1800" dirty="0"/>
              <a:t>(основной </a:t>
            </a:r>
            <a:r>
              <a:rPr lang="ru-RU" sz="1800" dirty="0" smtClean="0"/>
              <a:t>вариант)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93" y="1412776"/>
            <a:ext cx="5904656" cy="5445224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/>
              <a:t>Одновременный одношажный ход является одним из основных, наиболее часто применяемых при передвижении на лыжах, так как позволяет развить высокую скорость </a:t>
            </a:r>
            <a:r>
              <a:rPr lang="ru-RU" dirty="0" smtClean="0"/>
              <a:t>скольжения </a:t>
            </a:r>
            <a:r>
              <a:rPr lang="ru-RU" dirty="0"/>
              <a:t>- до 8 </a:t>
            </a:r>
            <a:r>
              <a:rPr lang="ru-RU" dirty="0" smtClean="0"/>
              <a:t>м/с.</a:t>
            </a:r>
          </a:p>
          <a:p>
            <a:pPr marL="0" indent="457200" algn="just">
              <a:buNone/>
            </a:pPr>
            <a:endParaRPr lang="ru-RU" dirty="0"/>
          </a:p>
        </p:txBody>
      </p:sp>
      <p:pic>
        <p:nvPicPr>
          <p:cNvPr id="11266" name="Picture 2" descr="F:\ВАЖНО\БППК 01.09.2023 г\Презентации\Лыжи\Безымянный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324008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Одновременный одношажный ход </a:t>
            </a:r>
            <a:r>
              <a:rPr lang="ru-RU" sz="1800" dirty="0"/>
              <a:t>(основной </a:t>
            </a:r>
            <a:r>
              <a:rPr lang="ru-RU" sz="1800" dirty="0" smtClean="0"/>
              <a:t>вариант)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93" y="1412776"/>
            <a:ext cx="5904656" cy="5445224"/>
          </a:xfrm>
        </p:spPr>
        <p:txBody>
          <a:bodyPr>
            <a:normAutofit fontScale="32500" lnSpcReduction="20000"/>
          </a:bodyPr>
          <a:lstStyle/>
          <a:p>
            <a:pPr marL="0" indent="457200" algn="just">
              <a:buNone/>
            </a:pPr>
            <a:r>
              <a:rPr lang="ru-RU" sz="3700" dirty="0">
                <a:solidFill>
                  <a:srgbClr val="FF6600"/>
                </a:solidFill>
              </a:rPr>
              <a:t>Анализ техники: </a:t>
            </a:r>
            <a:r>
              <a:rPr lang="ru-RU" sz="3700" dirty="0"/>
              <a:t>При движении одношажным ходом гонщик делает один толчок ногой, после чего отталкивается одновременно двумя руками и скользит на двух лыжах. На выполнение цикла хода затрачивается обычно 1,2-1,6 сек. в течение которых в зависимости от условий скольжения и силы толчка преодолевают 6-8 м. Средняя скорость движения в цикле на равнине при средних условиях скольжения 5-6 м/сек. Средняя скорость движения в цикле на равнине при средних условиях скольжения 5-6,8 м/сек, темп передвижения - 37-50 циклов в мин. Гонщик, закончив толчок руками и выпрямившись, продолжает скользить на лыжах 25 благодаря ранее приобретенной скорости, готовясь к толчку ногой и руками. </a:t>
            </a:r>
            <a:endParaRPr lang="ru-RU" sz="3700" dirty="0" smtClean="0"/>
          </a:p>
          <a:p>
            <a:pPr marL="0" indent="457200" algn="just">
              <a:buNone/>
            </a:pPr>
            <a:r>
              <a:rPr lang="ru-RU" sz="3700" dirty="0" smtClean="0"/>
              <a:t>Для </a:t>
            </a:r>
            <a:r>
              <a:rPr lang="ru-RU" sz="3700" dirty="0"/>
              <a:t>полноценного толчка ногой необходимо, как и при попеременном </a:t>
            </a:r>
            <a:r>
              <a:rPr lang="ru-RU" sz="3700" dirty="0" err="1"/>
              <a:t>двухшажном</a:t>
            </a:r>
            <a:r>
              <a:rPr lang="ru-RU" sz="3700" dirty="0"/>
              <a:t> ходе, начать перегруппировку веса тела с таким расчетом, чтобы основная часть его сосредоточивалась на той ноге, которой гонщик собирается оттолкнуться, освобождая маховую ногу от веса тела. Переносить все тела на одну ногу лучше к моменту, когда руки опущены, и лыжник собирается выносить палки вперед. Толчок ногой происходит с выпадом (выносом) маховой ноги вперед. </a:t>
            </a:r>
            <a:endParaRPr lang="ru-RU" sz="3700" dirty="0" smtClean="0"/>
          </a:p>
          <a:p>
            <a:pPr marL="0" indent="457200" algn="just">
              <a:buNone/>
            </a:pPr>
            <a:r>
              <a:rPr lang="ru-RU" sz="3700" dirty="0" smtClean="0"/>
              <a:t>Толчок </a:t>
            </a:r>
            <a:r>
              <a:rPr lang="ru-RU" sz="3700" dirty="0"/>
              <a:t>ногой длится 0,14-0,20 сек. Маховая нога оказывается впереди опорной на 80-115 см. Одновременно обе руки выносят вперед и ставят палки на снег. Во время толчка руками нога с лыжей поднимается назад-вверх. Выносить руки </a:t>
            </a:r>
            <a:r>
              <a:rPr lang="ru-RU" sz="3700" dirty="0" smtClean="0"/>
              <a:t>вперед-вверх </a:t>
            </a:r>
            <a:r>
              <a:rPr lang="ru-RU" sz="3700" dirty="0"/>
              <a:t>следует с таким расчетом, чтобы кисти были не выше уровня глаз. Толчок руками нужно совместить с наклоном туловища. Тогда туловище не будет «провисать» между руками, что нередко встречается и у мастеров</a:t>
            </a:r>
            <a:r>
              <a:rPr lang="ru-RU" sz="3700" dirty="0" smtClean="0"/>
              <a:t>.</a:t>
            </a:r>
          </a:p>
          <a:p>
            <a:pPr marL="0" indent="457200" algn="just">
              <a:buNone/>
            </a:pPr>
            <a:r>
              <a:rPr lang="ru-RU" sz="3700" dirty="0" smtClean="0"/>
              <a:t> </a:t>
            </a:r>
            <a:r>
              <a:rPr lang="ru-RU" sz="3700" dirty="0"/>
              <a:t>С окончанием толчка ногой гонщик должен стремиться толчком двумя руками продолжить усилие. Тогда достигается наивысшая поступательная скорость движения по сравнению с другими периодами цикла. </a:t>
            </a:r>
            <a:endParaRPr lang="ru-RU" sz="3700" dirty="0" smtClean="0"/>
          </a:p>
          <a:p>
            <a:pPr marL="0" indent="457200" algn="just">
              <a:buNone/>
            </a:pPr>
            <a:r>
              <a:rPr lang="ru-RU" sz="3700" dirty="0" smtClean="0"/>
              <a:t>При </a:t>
            </a:r>
            <a:r>
              <a:rPr lang="ru-RU" sz="3700" dirty="0"/>
              <a:t>толчке руками основной вес лыжника располагается на одной ноге, другая же приставляется к опорной. В практике ходьбы одновременными способами в настоящее время распространен и другой вариант толчка руками: на протяжении рабочего периода движений руками гонщик успевает наклонить вперед туловище и быстро начать выпрямление, опираясь руками на палки</a:t>
            </a:r>
            <a:r>
              <a:rPr lang="ru-RU" sz="3700" dirty="0" smtClean="0"/>
              <a:t>.</a:t>
            </a:r>
          </a:p>
          <a:p>
            <a:pPr marL="0" indent="457200" algn="just">
              <a:buNone/>
            </a:pPr>
            <a:r>
              <a:rPr lang="ru-RU" sz="3700" dirty="0" smtClean="0"/>
              <a:t> </a:t>
            </a:r>
            <a:r>
              <a:rPr lang="ru-RU" sz="3700" dirty="0"/>
              <a:t>Увеличение давления на лыжи при медленном нерезком выпрямлении после окончания толчка руками всегда увеличивает силу трения, поскольку давление на лыжи возрастает на 1/3 - 1/2 веса гонщика. Линия действия силы тяжести в одновременном одношажном ходе в последнюю треть толчка двумя руками выходит за границы опоры назад. Падению лыжника назад препятствует возникшая при движении пара сил, которая всегда стремится вращать его вперед. </a:t>
            </a:r>
          </a:p>
        </p:txBody>
      </p:sp>
    </p:spTree>
    <p:extLst>
      <p:ext uri="{BB962C8B-B14F-4D97-AF65-F5344CB8AC3E}">
        <p14:creationId xmlns:p14="http://schemas.microsoft.com/office/powerpoint/2010/main" val="24526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Одновременный </a:t>
            </a:r>
            <a:r>
              <a:rPr lang="ru-RU" dirty="0" err="1"/>
              <a:t>двухшажный</a:t>
            </a:r>
            <a:r>
              <a:rPr lang="ru-RU" dirty="0"/>
              <a:t> 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904656" cy="530120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/>
              <a:t>Этот ход применяется на равнинных участках местности при хороших и отличных условиях скольжения. Цикл одновременного </a:t>
            </a:r>
            <a:r>
              <a:rPr lang="ru-RU" sz="2000" dirty="0" err="1"/>
              <a:t>двухшажного</a:t>
            </a:r>
            <a:r>
              <a:rPr lang="ru-RU" sz="2000" dirty="0"/>
              <a:t> хода (основного варианта) состоит из двух скользящих шагов, одновременного отталкивания руками и свободного скольжения на двух </a:t>
            </a:r>
            <a:r>
              <a:rPr lang="ru-RU" sz="2000" dirty="0" smtClean="0"/>
              <a:t>лыжах. </a:t>
            </a:r>
            <a:r>
              <a:rPr lang="ru-RU" sz="2000" dirty="0"/>
              <a:t>Продолжительность цикла - 1,7-2,1 с, длина - 8-10 м, средняя скорость - 5,0-6,5 м/с</a:t>
            </a:r>
            <a:r>
              <a:rPr lang="ru-RU" dirty="0"/>
              <a:t>. </a:t>
            </a:r>
            <a:endParaRPr lang="ru-RU" dirty="0" smtClean="0"/>
          </a:p>
          <a:p>
            <a:pPr marL="0" indent="457200" algn="just">
              <a:buNone/>
            </a:pPr>
            <a:endParaRPr lang="ru-RU" dirty="0"/>
          </a:p>
        </p:txBody>
      </p:sp>
      <p:pic>
        <p:nvPicPr>
          <p:cNvPr id="12290" name="Picture 2" descr="F:\ВАЖНО\БППК 01.09.2023 г\Презентации\Лыжи\Безымянный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55" y="4365104"/>
            <a:ext cx="3887787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Одновременный </a:t>
            </a:r>
            <a:r>
              <a:rPr lang="ru-RU" dirty="0" err="1"/>
              <a:t>двухшажный</a:t>
            </a:r>
            <a:r>
              <a:rPr lang="ru-RU" dirty="0"/>
              <a:t> 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904656" cy="5301208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rgbClr val="FF6600"/>
                </a:solidFill>
              </a:rPr>
              <a:t>Анализ техники: </a:t>
            </a:r>
            <a:r>
              <a:rPr lang="ru-RU" dirty="0"/>
              <a:t>Анализ движений в цикле хода начинается с момента отрыва лыжных палок от снега после окончания отталкивания руками. Лыжник начинает активно и ускоренно подводить маховую ногу к опорной с таким расчетом, чтобы подведение завершилось до окончания отталкивания руками. Моментом отрыва лыжных палок от снега заканчивается цикл одновременного </a:t>
            </a:r>
            <a:r>
              <a:rPr lang="ru-RU" dirty="0" err="1"/>
              <a:t>двухшажного</a:t>
            </a:r>
            <a:r>
              <a:rPr lang="ru-RU" dirty="0"/>
              <a:t> хода. В настоящее время этот ход квалифицированные лыжники применяют редко. </a:t>
            </a:r>
          </a:p>
        </p:txBody>
      </p:sp>
    </p:spTree>
    <p:extLst>
      <p:ext uri="{BB962C8B-B14F-4D97-AF65-F5344CB8AC3E}">
        <p14:creationId xmlns:p14="http://schemas.microsoft.com/office/powerpoint/2010/main" val="31780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Попеременный </a:t>
            </a:r>
            <a:r>
              <a:rPr lang="ru-RU" dirty="0" err="1"/>
              <a:t>четырехшажный</a:t>
            </a:r>
            <a:r>
              <a:rPr lang="ru-RU" dirty="0"/>
              <a:t> 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23203"/>
            <a:ext cx="5904656" cy="4680520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ru-RU" sz="2900" dirty="0"/>
              <a:t>Попеременный </a:t>
            </a:r>
            <a:r>
              <a:rPr lang="ru-RU" sz="2900" dirty="0" err="1"/>
              <a:t>четырехшажный</a:t>
            </a:r>
            <a:r>
              <a:rPr lang="ru-RU" sz="2900" dirty="0"/>
              <a:t> ход по своему ритму довольно сложен. Цикл движений в этом ходе состоит из поочередных четырех шагов и двух попеременных толчков палками на два последних шага. Вынос палок перед отталкиванием выполняется поочередно на первые два шага в цикле </a:t>
            </a:r>
            <a:r>
              <a:rPr lang="ru-RU" sz="2900" dirty="0" smtClean="0"/>
              <a:t>хода. </a:t>
            </a:r>
            <a:r>
              <a:rPr lang="ru-RU" sz="2900" dirty="0"/>
              <a:t>При передвижении по равнине лыжник проходит за цикл до 8-10 м 36 при средней скорости 4-6 м/с. </a:t>
            </a:r>
            <a:endParaRPr lang="ru-RU" sz="2900" dirty="0" smtClean="0"/>
          </a:p>
          <a:p>
            <a:pPr marL="0" indent="457200" algn="just">
              <a:buNone/>
            </a:pPr>
            <a:r>
              <a:rPr lang="ru-RU" sz="2900" dirty="0" smtClean="0"/>
              <a:t>Однако </a:t>
            </a:r>
            <a:r>
              <a:rPr lang="ru-RU" sz="2900" dirty="0"/>
              <a:t>за последние годы сильнейшие лыжники стали реже применять этот ход во время соревнований, так как он уступает по скорости другим ходам</a:t>
            </a:r>
            <a:r>
              <a:rPr lang="ru-RU" sz="2900" dirty="0" smtClean="0"/>
              <a:t>.</a:t>
            </a:r>
          </a:p>
          <a:p>
            <a:pPr marL="0" indent="457200" algn="just">
              <a:buNone/>
            </a:pPr>
            <a:endParaRPr lang="ru-RU" dirty="0"/>
          </a:p>
        </p:txBody>
      </p:sp>
      <p:pic>
        <p:nvPicPr>
          <p:cNvPr id="13314" name="Picture 2" descr="F:\ВАЖНО\БППК 01.09.2023 г\Презентации\Лыжи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88432"/>
            <a:ext cx="2147317" cy="19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Попеременный </a:t>
            </a:r>
            <a:r>
              <a:rPr lang="ru-RU" dirty="0" err="1"/>
              <a:t>четырехшажный</a:t>
            </a:r>
            <a:r>
              <a:rPr lang="ru-RU" dirty="0"/>
              <a:t> 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5904656" cy="5445224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800" dirty="0">
                <a:solidFill>
                  <a:srgbClr val="FF6600"/>
                </a:solidFill>
              </a:rPr>
              <a:t>Анализ техники: </a:t>
            </a:r>
            <a:r>
              <a:rPr lang="ru-RU" sz="1800" dirty="0"/>
              <a:t>По координации этот способ передвижения является одним из самых сложных. Однако все основные элементы хода (скольжение, отталкивание палками, лыжами) уже изучены школьниками при освоении скользящего шага и попеременного </a:t>
            </a:r>
            <a:r>
              <a:rPr lang="ru-RU" sz="1800" dirty="0" err="1"/>
              <a:t>двухшажного</a:t>
            </a:r>
            <a:r>
              <a:rPr lang="ru-RU" sz="1800" dirty="0"/>
              <a:t> хода. Скользящие шаги выполняются так же, как и в попеременном </a:t>
            </a:r>
            <a:r>
              <a:rPr lang="ru-RU" sz="1800" dirty="0" err="1"/>
              <a:t>двухшажном</a:t>
            </a:r>
            <a:r>
              <a:rPr lang="ru-RU" sz="1800" dirty="0"/>
              <a:t>, но последние два шага в цикле хода несколько длиннее, чем первые, этому помогают отталкивания палками. Цикл движений в попеременном </a:t>
            </a:r>
            <a:r>
              <a:rPr lang="ru-RU" sz="1800" dirty="0" err="1"/>
              <a:t>четырехшажном</a:t>
            </a:r>
            <a:r>
              <a:rPr lang="ru-RU" sz="1800" dirty="0"/>
              <a:t> ходе выполняется следующим </a:t>
            </a:r>
            <a:r>
              <a:rPr lang="ru-RU" sz="1800" dirty="0" smtClean="0"/>
              <a:t>образом:</a:t>
            </a:r>
          </a:p>
          <a:p>
            <a:pPr marL="0" indent="457200" algn="just">
              <a:buNone/>
            </a:pPr>
            <a:r>
              <a:rPr lang="ru-RU" sz="1800" dirty="0" smtClean="0"/>
              <a:t>1</a:t>
            </a:r>
            <a:r>
              <a:rPr lang="ru-RU" sz="1800" dirty="0"/>
              <a:t>. На первый шаг правой ногой левая закончила отталкивание, вперед выносится левая рука с палкой (кольцами назад). Лыжник переходит к скольжению на правой лыже</a:t>
            </a:r>
            <a:r>
              <a:rPr lang="ru-RU" sz="1800" dirty="0" smtClean="0"/>
              <a:t>.</a:t>
            </a:r>
          </a:p>
          <a:p>
            <a:pPr marL="0" indent="45720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2-3. На второй шаг (левой ногой) вперед выносится правая рука с палкой кольцом назад, а левая выводится кольцом вперед. Характерным для этого хода является скоростное положение палок в данный момент. 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3981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Попеременный </a:t>
            </a:r>
            <a:r>
              <a:rPr lang="ru-RU" dirty="0" err="1"/>
              <a:t>четырехшажный</a:t>
            </a:r>
            <a:r>
              <a:rPr lang="ru-RU" dirty="0"/>
              <a:t> 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rgbClr val="FF6600"/>
                </a:solidFill>
              </a:rPr>
              <a:t>Анализ </a:t>
            </a:r>
            <a:r>
              <a:rPr lang="ru-RU" dirty="0" smtClean="0">
                <a:solidFill>
                  <a:srgbClr val="FF6600"/>
                </a:solidFill>
              </a:rPr>
              <a:t>техники:</a:t>
            </a:r>
          </a:p>
          <a:p>
            <a:pPr marL="0" indent="457200" algn="just">
              <a:buNone/>
            </a:pPr>
            <a:r>
              <a:rPr lang="ru-RU" dirty="0" smtClean="0"/>
              <a:t>4</a:t>
            </a:r>
            <a:r>
              <a:rPr lang="ru-RU" dirty="0"/>
              <a:t>. В момент скольжения на левой лыже правая палка выводится кольцом вперед. </a:t>
            </a:r>
          </a:p>
          <a:p>
            <a:pPr marL="0" indent="457200" algn="just">
              <a:buNone/>
            </a:pPr>
            <a:r>
              <a:rPr lang="ru-RU" dirty="0"/>
              <a:t>5-6. С третьим шагом цикла (правой ногой) на снег для отталкивания ставится левая палка. </a:t>
            </a:r>
          </a:p>
          <a:p>
            <a:pPr marL="0" indent="457200" algn="just">
              <a:buNone/>
            </a:pPr>
            <a:r>
              <a:rPr lang="ru-RU" dirty="0"/>
              <a:t>7. Начало шага левой ногой и окончание толчка левой рукой. </a:t>
            </a:r>
          </a:p>
          <a:p>
            <a:pPr marL="0" indent="457200" algn="just">
              <a:buNone/>
            </a:pPr>
            <a:r>
              <a:rPr lang="ru-RU" dirty="0"/>
              <a:t>8-9. С последним шагом левой ногой правая палка ставится на снег, и правая рука выполняет отталкивание. </a:t>
            </a:r>
          </a:p>
          <a:p>
            <a:pPr marL="0" indent="457200" algn="just">
              <a:buNone/>
            </a:pPr>
            <a:r>
              <a:rPr lang="ru-RU" dirty="0"/>
              <a:t>10. Закончен толчок правой рукой, начинаются, шаг правей ногой и вынос левой руки с палкой. </a:t>
            </a:r>
            <a:endParaRPr lang="ru-RU" dirty="0" smtClean="0"/>
          </a:p>
          <a:p>
            <a:pPr marL="0" indent="457200" algn="just">
              <a:buNone/>
            </a:pPr>
            <a:r>
              <a:rPr lang="ru-RU" dirty="0" smtClean="0"/>
              <a:t>Цикл </a:t>
            </a:r>
            <a:r>
              <a:rPr lang="ru-RU" dirty="0"/>
              <a:t>движений повторяется.</a:t>
            </a:r>
          </a:p>
          <a:p>
            <a:pPr marL="0" indent="45720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100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B15DA"/>
                </a:solidFill>
              </a:rPr>
              <a:t>История развития</a:t>
            </a:r>
            <a:endParaRPr lang="ru-RU" b="1" dirty="0">
              <a:solidFill>
                <a:srgbClr val="FB15DA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56792"/>
            <a:ext cx="5904656" cy="5301208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800" dirty="0"/>
              <a:t>Для того, чтобы понять, когда и где впервые в мире появились лыжи, в их первоначальном виде, необходимо перелистать историю примерно на 5-6 тыс. лет назад. В ходе множества археологических исследований и раскопок, учеными были обнаружены рисунки на скалах, которые свидетельствуют о том, что древние люди использовали дощечки, прикрепленные к ногам, для преодоления заснеженных дорог, несколько тысячелетий тому назад. Такие рисунки были обнаружены учеными в Норвегии, на основании чего можно предположить, что история лыж начинается с северных стран. Однако, существует еще множество научных теорий, согласно одной из которых, лыжи зародились в древней Азии. Другая теория объединяет ученых, утверждающих, что история возникновения лыж началась в Европе ещё в ледниковый период в эпоху палеолита. Не исключено предположение, что начало использования дощечек, в виде лыж, приходится примерно на один и тот же период во всех странах мира.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B15DA"/>
                </a:solidFill>
              </a:rPr>
              <a:t>Подъемы</a:t>
            </a:r>
          </a:p>
        </p:txBody>
      </p:sp>
      <p:pic>
        <p:nvPicPr>
          <p:cNvPr id="5" name="Picture 2" descr="Лыжные техники. Способы преодоления подъемов на лыжах &quot; Горнолыжные базы и курорты Кыргызстана - где покататься, прокат снаряже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9957"/>
            <a:ext cx="1824228" cy="25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Лыжные техники. Способы преодоления подъемов на лыжах &quot; Горн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32" y="1268760"/>
            <a:ext cx="17867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Способы подъема на лыжах. Беговые лыжи. Мультиспорт и приключенческие гонки на Украине. (Часть 1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1895617" cy="24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83308" y="4005064"/>
            <a:ext cx="1763688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dirty="0" smtClean="0"/>
              <a:t>Елочкой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23276" y="3913892"/>
            <a:ext cx="15424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Лесенкой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5369" y="6334780"/>
            <a:ext cx="1903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Полуелочкой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B15DA"/>
                </a:solidFill>
              </a:rPr>
              <a:t>Стойки спусков</a:t>
            </a:r>
          </a:p>
        </p:txBody>
      </p:sp>
      <p:pic>
        <p:nvPicPr>
          <p:cNvPr id="4" name="Picture 2" descr="Стойки спуск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219517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Беговые лыжи - Стойки спус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1833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Стойк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1" t="62107"/>
          <a:stretch/>
        </p:blipFill>
        <p:spPr bwMode="auto">
          <a:xfrm>
            <a:off x="1790557" y="3717033"/>
            <a:ext cx="28856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98715" y="3450705"/>
            <a:ext cx="30346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Спуск в основной стойке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0284" y="3368778"/>
            <a:ext cx="2740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Спуск в высокой стойке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3925" y="5971178"/>
            <a:ext cx="2586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Спуск в низкой стойке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B15DA"/>
                </a:solidFill>
              </a:rPr>
              <a:t>Повороты в движении</a:t>
            </a:r>
          </a:p>
        </p:txBody>
      </p:sp>
      <p:pic>
        <p:nvPicPr>
          <p:cNvPr id="4" name="Picture 2" descr="Повороты при спусках со склонов в движении (Часть 1) &quot; Горно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044168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овороты в движении Физкульт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38794"/>
            <a:ext cx="3024336" cy="44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83568" y="6209180"/>
            <a:ext cx="208823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Переступанием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6209180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Упором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B15DA"/>
                </a:solidFill>
              </a:rPr>
              <a:t>Способы торможения</a:t>
            </a:r>
          </a:p>
        </p:txBody>
      </p:sp>
      <p:pic>
        <p:nvPicPr>
          <p:cNvPr id="4" name="Picture 2" descr="Библиотека путешествий и приключений - Справочник путешественника и краевед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0"/>
          <a:stretch/>
        </p:blipFill>
        <p:spPr bwMode="auto">
          <a:xfrm>
            <a:off x="107504" y="1412776"/>
            <a:ext cx="2857500" cy="336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F:\ВАЖНО\БППК 01.09.2023 г\Презентации\Лыжи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22849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51520" y="4941168"/>
            <a:ext cx="270385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Торможение плугом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4933541"/>
            <a:ext cx="264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Торможение упором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B15DA"/>
                </a:solidFill>
              </a:rPr>
              <a:t>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Малая энциклопедия Физкультура и спорт- М.: «Радуга»</a:t>
            </a:r>
          </a:p>
          <a:p>
            <a:r>
              <a:rPr lang="ru-RU" dirty="0"/>
              <a:t> С.М. Масленников Физическая культура 9-11кл. – М.: «ВЛАДОС»</a:t>
            </a:r>
          </a:p>
          <a:p>
            <a:r>
              <a:rPr lang="ru-RU" dirty="0" err="1"/>
              <a:t>Газизов</a:t>
            </a:r>
            <a:r>
              <a:rPr lang="ru-RU" dirty="0"/>
              <a:t> Ф.Г. Обучение классическим лыжным ходам: </a:t>
            </a:r>
            <a:r>
              <a:rPr lang="ru-RU" dirty="0" err="1"/>
              <a:t>Учебнометодическое</a:t>
            </a:r>
            <a:r>
              <a:rPr lang="ru-RU" dirty="0"/>
              <a:t> пособие. – Казань, 2018. </a:t>
            </a:r>
            <a:r>
              <a:rPr lang="ru-RU"/>
              <a:t>– 43 с. </a:t>
            </a:r>
            <a:endParaRPr lang="ru-RU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://ru.wikipedia.org/</a:t>
            </a:r>
            <a:endParaRPr lang="ru-RU" dirty="0"/>
          </a:p>
          <a:p>
            <a:r>
              <a:rPr lang="ru-RU" dirty="0">
                <a:hlinkClick r:id="rId3"/>
              </a:rPr>
              <a:t>http://images.yandex.ru/</a:t>
            </a:r>
            <a:endParaRPr lang="ru-RU" dirty="0"/>
          </a:p>
          <a:p>
            <a:r>
              <a:rPr lang="en-US" dirty="0">
                <a:hlinkClick r:id="rId4"/>
              </a:rPr>
              <a:t>http://www.ski.ru/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0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B15DA"/>
                </a:solidFill>
              </a:rPr>
              <a:t>История развития</a:t>
            </a:r>
            <a:endParaRPr lang="ru-RU" b="1" dirty="0">
              <a:solidFill>
                <a:srgbClr val="FB15DA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24744"/>
            <a:ext cx="5904656" cy="573325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800" dirty="0"/>
              <a:t>На сегодняшний день нет точно установленной даты и места, где появились первые лыжи. Можно только сказать с уверенностью, что целью изобретения первых лыж в древние века было выживание в суровых условиях. Археологические раскопки не прекращаются на протяжении уже многих лет. Ученые ежегодно находят многочисленные остатки первых лыж и снегоступов на территории Алтая и Сибири. Данный факт подтверждает, что Россию можно считать родоначальницей лыжного движения. 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2084" r="1951" b="6637"/>
          <a:stretch/>
        </p:blipFill>
        <p:spPr>
          <a:xfrm>
            <a:off x="144168" y="3991209"/>
            <a:ext cx="594000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B15DA"/>
                </a:solidFill>
              </a:rPr>
              <a:t>История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904656" cy="482453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600" dirty="0"/>
              <a:t>Первоначально лыжи использовались по прямому назначению — для передвижения по глубокому снегу в лесу во время охоты, военных действий в зимних условиях и т. п.. Это и определяло их тогдашние пропорции — они были короткие (150 см в среднем) и широкие (15-20 см), удобные скорее для переступания, чем для скольжения. Такие лыжи сейчас можно увидеть в восточных районах РФ, где ими пользуются рыбаки и охотники. Иногда лыжи подбивались </a:t>
            </a:r>
            <a:r>
              <a:rPr lang="ru-RU" sz="1600" dirty="0" err="1"/>
              <a:t>камусом</a:t>
            </a:r>
            <a:r>
              <a:rPr lang="ru-RU" sz="1600" dirty="0"/>
              <a:t> (шкурой с ноги оленя), чтобы облегчить передвижение вверх по склону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457200" algn="just">
              <a:buNone/>
            </a:pPr>
            <a:r>
              <a:rPr lang="ru-RU" sz="1600" dirty="0"/>
              <a:t>В конце XIX — начале XX века </a:t>
            </a:r>
            <a:r>
              <a:rPr lang="ru-RU" sz="1600" dirty="0" smtClean="0"/>
              <a:t>появился лыжный спорт — вид досуга, </a:t>
            </a:r>
            <a:r>
              <a:rPr lang="ru-RU" sz="1600" dirty="0"/>
              <a:t>заключающийся в перемещении на лыжах на скорость или ради удовольствия. Появились лыжи с другими пропорциями, более подходящими для скоростного бега — 170—220 см длиной и 5-8 см шириной. Такие же лыжи стали применяться в армии. Примерно в это же время появились и лыжные палки, существенно облегчающие и ускоряющие передвижение на лыжах.</a:t>
            </a:r>
          </a:p>
          <a:p>
            <a:pPr marL="0" indent="457200" algn="just">
              <a:buNone/>
            </a:pPr>
            <a:r>
              <a:rPr lang="ru-RU" sz="1600" dirty="0" smtClean="0"/>
              <a:t>Постепенно лыжи </a:t>
            </a:r>
            <a:r>
              <a:rPr lang="ru-RU" sz="1600" dirty="0"/>
              <a:t>полностью </a:t>
            </a:r>
            <a:r>
              <a:rPr lang="ru-RU" sz="1600" dirty="0" smtClean="0"/>
              <a:t>превратились в спортивный инвентарь и приняли знакомый вид.</a:t>
            </a:r>
          </a:p>
        </p:txBody>
      </p:sp>
    </p:spTree>
    <p:extLst>
      <p:ext uri="{BB962C8B-B14F-4D97-AF65-F5344CB8AC3E}">
        <p14:creationId xmlns:p14="http://schemas.microsoft.com/office/powerpoint/2010/main" val="21737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B15DA"/>
                </a:solidFill>
              </a:rPr>
              <a:t>Инвентарь и снаряжение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Лыжный инвентарь состоит из самих лыж с креплениями, лыжных ботинок и лыжных </a:t>
            </a:r>
            <a:r>
              <a:rPr lang="ru-RU" dirty="0" smtClean="0"/>
              <a:t>палок, комплекта </a:t>
            </a:r>
            <a:r>
              <a:rPr lang="ru-RU" dirty="0"/>
              <a:t>лыжных мазей и парафинов.</a:t>
            </a:r>
          </a:p>
        </p:txBody>
      </p:sp>
    </p:spTree>
    <p:extLst>
      <p:ext uri="{BB962C8B-B14F-4D97-AF65-F5344CB8AC3E}">
        <p14:creationId xmlns:p14="http://schemas.microsoft.com/office/powerpoint/2010/main" val="5891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Лыжи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457200" algn="just">
              <a:buNone/>
            </a:pPr>
            <a:r>
              <a:rPr lang="ru-RU" dirty="0" smtClean="0"/>
              <a:t>Правила </a:t>
            </a:r>
            <a:r>
              <a:rPr lang="ru-RU" dirty="0"/>
              <a:t>подбора различаются в зависимости от используемого вами хода (классический или коньковый). Лыжи для конькового хода должны быть на 10-15 см длиннее вашего роста. Для классического хода лыжи должны быть длиннее вашего роста приблизительно на 25-30 см. Если же вы используете различные ходы, то вам лучше всего подойдут комбинированные модели (</a:t>
            </a:r>
            <a:r>
              <a:rPr lang="ru-RU" dirty="0" err="1"/>
              <a:t>combi</a:t>
            </a:r>
            <a:r>
              <a:rPr lang="ru-RU" dirty="0"/>
              <a:t>), которые подбираются в среднем диапазоне между «коньком» и «классикой». Длина таких лыж должна быть на 15-25 см выше роста</a:t>
            </a:r>
            <a:r>
              <a:rPr lang="ru-RU" dirty="0" smtClean="0"/>
              <a:t>.</a:t>
            </a:r>
          </a:p>
          <a:p>
            <a:pPr marL="0" indent="45720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F:\ВАЖНО\БППК 01.09.2023 г\Презентации\Лыж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192"/>
            <a:ext cx="38100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Лыжи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904656" cy="518457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600" dirty="0"/>
              <a:t>Немаловажной деталью при выборе лыж является материал, из которого они изготовлены. Лыжи бывают деревянные, </a:t>
            </a:r>
            <a:r>
              <a:rPr lang="ru-RU" sz="1600" dirty="0" err="1"/>
              <a:t>полупластиковые</a:t>
            </a:r>
            <a:r>
              <a:rPr lang="ru-RU" sz="1600" dirty="0"/>
              <a:t> и пластиковые. </a:t>
            </a:r>
            <a:endParaRPr lang="ru-RU" sz="1600" dirty="0" smtClean="0"/>
          </a:p>
          <a:p>
            <a:pPr marL="0" indent="457200" algn="just">
              <a:buNone/>
            </a:pPr>
            <a:r>
              <a:rPr lang="ru-RU" sz="1600" i="1" dirty="0" smtClean="0">
                <a:solidFill>
                  <a:srgbClr val="FF6600"/>
                </a:solidFill>
              </a:rPr>
              <a:t>Деревянные </a:t>
            </a:r>
            <a:r>
              <a:rPr lang="ru-RU" sz="1600" i="1" dirty="0">
                <a:solidFill>
                  <a:srgbClr val="FF6600"/>
                </a:solidFill>
              </a:rPr>
              <a:t>лыжи</a:t>
            </a:r>
            <a:r>
              <a:rPr lang="ru-RU" sz="1600" dirty="0">
                <a:solidFill>
                  <a:srgbClr val="FF6600"/>
                </a:solidFill>
              </a:rPr>
              <a:t> </a:t>
            </a:r>
            <a:r>
              <a:rPr lang="ru-RU" sz="1600" dirty="0"/>
              <a:t>самые недорогие, на этом их достоинства заканчиваются. Они достаточно тяжелые и легко ломаются, при этом требуют большего ухода, чем </a:t>
            </a:r>
            <a:r>
              <a:rPr lang="ru-RU" sz="1600" dirty="0" err="1"/>
              <a:t>полупластиковые</a:t>
            </a:r>
            <a:r>
              <a:rPr lang="ru-RU" sz="1600" dirty="0"/>
              <a:t> и пластиковые.</a:t>
            </a:r>
          </a:p>
          <a:p>
            <a:pPr marL="0" indent="457200" algn="just">
              <a:buNone/>
            </a:pPr>
            <a:r>
              <a:rPr lang="ru-RU" sz="1600" i="1" dirty="0" err="1">
                <a:solidFill>
                  <a:srgbClr val="FF6600"/>
                </a:solidFill>
              </a:rPr>
              <a:t>Полупластиковые</a:t>
            </a:r>
            <a:r>
              <a:rPr lang="ru-RU" sz="1600" i="1" dirty="0"/>
              <a:t> лыжи</a:t>
            </a:r>
            <a:r>
              <a:rPr lang="ru-RU" sz="1600" dirty="0"/>
              <a:t> имеют деревянную основу и  покрытую пластиковым слоем скользящую поверхность, что позволяет сделать эти лыжи более прочными и уменьшить коэффициент трения с землей, а значит, скользят такие лыжи дальше, чем деревянные.</a:t>
            </a:r>
          </a:p>
          <a:p>
            <a:pPr marL="0" indent="457200" algn="just">
              <a:buNone/>
            </a:pPr>
            <a:r>
              <a:rPr lang="ru-RU" sz="1600" i="1" dirty="0">
                <a:solidFill>
                  <a:srgbClr val="FF6600"/>
                </a:solidFill>
              </a:rPr>
              <a:t>Пластиковые лыжи</a:t>
            </a:r>
            <a:r>
              <a:rPr lang="ru-RU" sz="1600" dirty="0"/>
              <a:t> полностью изготовлены из пластика. Они имеют все преимущества </a:t>
            </a:r>
            <a:r>
              <a:rPr lang="ru-RU" sz="1600" dirty="0" err="1"/>
              <a:t>полупластиковых</a:t>
            </a:r>
            <a:r>
              <a:rPr lang="ru-RU" sz="1600" dirty="0"/>
              <a:t> лыж, но весят при этом значительно меньше. Пластиковые лыжи значительно дороже своих собратьев.</a:t>
            </a:r>
          </a:p>
          <a:p>
            <a:pPr marL="0" indent="457200" algn="just">
              <a:buNone/>
            </a:pPr>
            <a:r>
              <a:rPr lang="ru-RU" sz="1600" dirty="0"/>
              <a:t>Наиболее рациональный выбор – это</a:t>
            </a:r>
            <a:r>
              <a:rPr lang="ru-RU" sz="1600" dirty="0">
                <a:solidFill>
                  <a:srgbClr val="FF6600"/>
                </a:solidFill>
              </a:rPr>
              <a:t> </a:t>
            </a:r>
            <a:r>
              <a:rPr lang="ru-RU" sz="1600" dirty="0" err="1">
                <a:solidFill>
                  <a:srgbClr val="FF6600"/>
                </a:solidFill>
              </a:rPr>
              <a:t>полупластиковые</a:t>
            </a:r>
            <a:r>
              <a:rPr lang="ru-RU" sz="1600" dirty="0">
                <a:solidFill>
                  <a:srgbClr val="FF6600"/>
                </a:solidFill>
              </a:rPr>
              <a:t> </a:t>
            </a:r>
            <a:r>
              <a:rPr lang="ru-RU" sz="1600" dirty="0"/>
              <a:t>модели, так как стоят они относительно недорого, но при этом обладают большинством преимуществ пластиковых лыж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890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c0b4df8cbe1e4c1ea3317cb54e865b284b35ee"/>
</p:tagLst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4373</Words>
  <Application>Microsoft Office PowerPoint</Application>
  <PresentationFormat>Экран (4:3)</PresentationFormat>
  <Paragraphs>200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Arial</vt:lpstr>
      <vt:lpstr>Calibri</vt:lpstr>
      <vt:lpstr>Тема Office</vt:lpstr>
      <vt:lpstr>Лыжная подготовка Подготовила: преподаватель Бойко Г.М.</vt:lpstr>
      <vt:lpstr>Содержание</vt:lpstr>
      <vt:lpstr>Содержание</vt:lpstr>
      <vt:lpstr>История развития</vt:lpstr>
      <vt:lpstr>История развития</vt:lpstr>
      <vt:lpstr>История развития</vt:lpstr>
      <vt:lpstr>Инвентарь и снаряжение</vt:lpstr>
      <vt:lpstr>Лыжи</vt:lpstr>
      <vt:lpstr>Лыжи</vt:lpstr>
      <vt:lpstr>Лыжи</vt:lpstr>
      <vt:lpstr>Лыжные крепления</vt:lpstr>
      <vt:lpstr>Лыжные крепления</vt:lpstr>
      <vt:lpstr>Лыжные крепления</vt:lpstr>
      <vt:lpstr>Лыжные крепления</vt:lpstr>
      <vt:lpstr>Лыжные палки</vt:lpstr>
      <vt:lpstr>Лыжные ботинки</vt:lpstr>
      <vt:lpstr>Презентация PowerPoint</vt:lpstr>
      <vt:lpstr>Комплект лыжных мазей и парафинов</vt:lpstr>
      <vt:lpstr>Экипировка лыжника</vt:lpstr>
      <vt:lpstr>Техника безопасности</vt:lpstr>
      <vt:lpstr>Классические способы лыжных ходов</vt:lpstr>
      <vt:lpstr>Ступающий шаг</vt:lpstr>
      <vt:lpstr>Скользящий шаг</vt:lpstr>
      <vt:lpstr>Скользящий шаг</vt:lpstr>
      <vt:lpstr>Попеременный двушажный ход</vt:lpstr>
      <vt:lpstr>Попеременный двушажный ход</vt:lpstr>
      <vt:lpstr>Попеременный двушажный ход</vt:lpstr>
      <vt:lpstr>Одновременный бесшажный ход </vt:lpstr>
      <vt:lpstr>Одновременный бесшажный ход </vt:lpstr>
      <vt:lpstr>Одновременный одношажный ход (стартовый вариант)</vt:lpstr>
      <vt:lpstr>Одновременный одношажный ход (стартовый вариант)</vt:lpstr>
      <vt:lpstr>Одновременный одношажный ход (стартовый вариант)</vt:lpstr>
      <vt:lpstr>Одновременный одношажный ход (основной вариант)</vt:lpstr>
      <vt:lpstr>Одновременный одношажный ход (основной вариант)</vt:lpstr>
      <vt:lpstr>Одновременный двухшажный ход</vt:lpstr>
      <vt:lpstr>Одновременный двухшажный ход</vt:lpstr>
      <vt:lpstr>Попеременный четырехшажный ход</vt:lpstr>
      <vt:lpstr>Попеременный четырехшажный ход</vt:lpstr>
      <vt:lpstr>Попеременный четырехшажный ход</vt:lpstr>
      <vt:lpstr>Подъемы</vt:lpstr>
      <vt:lpstr>Стойки спусков</vt:lpstr>
      <vt:lpstr>Повороты в движении</vt:lpstr>
      <vt:lpstr>Способы торможения</vt:lpstr>
      <vt:lpstr>Источники: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Катание на горных лыжах</dc:title>
  <dc:creator>obstinate</dc:creator>
  <dc:description>Шаблон презентации с сайта https://presentation-creation.ru/</dc:description>
  <cp:lastModifiedBy>Asus</cp:lastModifiedBy>
  <cp:revision>1227</cp:revision>
  <dcterms:created xsi:type="dcterms:W3CDTF">2018-02-25T09:09:03Z</dcterms:created>
  <dcterms:modified xsi:type="dcterms:W3CDTF">2024-02-13T10:53:34Z</dcterms:modified>
</cp:coreProperties>
</file>