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2F15BA-E871-4E45-B2E0-8F13C29EB1A7}" type="datetimeFigureOut">
              <a:rPr lang="ru-RU" smtClean="0"/>
              <a:t>14.03.2024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BBC031-27AC-44F0-8149-BAB76137E095}" type="slidenum">
              <a:rPr lang="ru-RU" smtClean="0"/>
              <a:t>‹#›</a:t>
            </a:fld>
            <a:endParaRPr lang="ru-RU"/>
          </a:p>
        </p:txBody>
      </p:sp>
    </p:spTree>
    <p:extLst>
      <p:ext uri="{BB962C8B-B14F-4D97-AF65-F5344CB8AC3E}">
        <p14:creationId xmlns:p14="http://schemas.microsoft.com/office/powerpoint/2010/main" val="416255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2F15BA-E871-4E45-B2E0-8F13C29EB1A7}" type="datetimeFigureOut">
              <a:rPr lang="ru-RU" smtClean="0"/>
              <a:t>14.03.2024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BBC031-27AC-44F0-8149-BAB76137E095}" type="slidenum">
              <a:rPr lang="ru-RU" smtClean="0"/>
              <a:t>‹#›</a:t>
            </a:fld>
            <a:endParaRPr lang="ru-RU"/>
          </a:p>
        </p:txBody>
      </p:sp>
    </p:spTree>
    <p:extLst>
      <p:ext uri="{BB962C8B-B14F-4D97-AF65-F5344CB8AC3E}">
        <p14:creationId xmlns:p14="http://schemas.microsoft.com/office/powerpoint/2010/main" val="69688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2F15BA-E871-4E45-B2E0-8F13C29EB1A7}" type="datetimeFigureOut">
              <a:rPr lang="ru-RU" smtClean="0"/>
              <a:t>14.03.2024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BBC031-27AC-44F0-8149-BAB76137E095}" type="slidenum">
              <a:rPr lang="ru-RU" smtClean="0"/>
              <a:t>‹#›</a:t>
            </a:fld>
            <a:endParaRPr lang="ru-RU"/>
          </a:p>
        </p:txBody>
      </p:sp>
    </p:spTree>
    <p:extLst>
      <p:ext uri="{BB962C8B-B14F-4D97-AF65-F5344CB8AC3E}">
        <p14:creationId xmlns:p14="http://schemas.microsoft.com/office/powerpoint/2010/main" val="357756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2F15BA-E871-4E45-B2E0-8F13C29EB1A7}" type="datetimeFigureOut">
              <a:rPr lang="ru-RU" smtClean="0"/>
              <a:t>14.03.2024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BBC031-27AC-44F0-8149-BAB76137E095}" type="slidenum">
              <a:rPr lang="ru-RU" smtClean="0"/>
              <a:t>‹#›</a:t>
            </a:fld>
            <a:endParaRPr lang="ru-RU"/>
          </a:p>
        </p:txBody>
      </p:sp>
    </p:spTree>
    <p:extLst>
      <p:ext uri="{BB962C8B-B14F-4D97-AF65-F5344CB8AC3E}">
        <p14:creationId xmlns:p14="http://schemas.microsoft.com/office/powerpoint/2010/main" val="407695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02F15BA-E871-4E45-B2E0-8F13C29EB1A7}" type="datetimeFigureOut">
              <a:rPr lang="ru-RU" smtClean="0"/>
              <a:t>14.03.2024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BBC031-27AC-44F0-8149-BAB76137E095}" type="slidenum">
              <a:rPr lang="ru-RU" smtClean="0"/>
              <a:t>‹#›</a:t>
            </a:fld>
            <a:endParaRPr lang="ru-RU"/>
          </a:p>
        </p:txBody>
      </p:sp>
    </p:spTree>
    <p:extLst>
      <p:ext uri="{BB962C8B-B14F-4D97-AF65-F5344CB8AC3E}">
        <p14:creationId xmlns:p14="http://schemas.microsoft.com/office/powerpoint/2010/main" val="300458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02F15BA-E871-4E45-B2E0-8F13C29EB1A7}" type="datetimeFigureOut">
              <a:rPr lang="ru-RU" smtClean="0"/>
              <a:t>14.03.2024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BBC031-27AC-44F0-8149-BAB76137E095}" type="slidenum">
              <a:rPr lang="ru-RU" smtClean="0"/>
              <a:t>‹#›</a:t>
            </a:fld>
            <a:endParaRPr lang="ru-RU"/>
          </a:p>
        </p:txBody>
      </p:sp>
    </p:spTree>
    <p:extLst>
      <p:ext uri="{BB962C8B-B14F-4D97-AF65-F5344CB8AC3E}">
        <p14:creationId xmlns:p14="http://schemas.microsoft.com/office/powerpoint/2010/main" val="44534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02F15BA-E871-4E45-B2E0-8F13C29EB1A7}" type="datetimeFigureOut">
              <a:rPr lang="ru-RU" smtClean="0"/>
              <a:t>14.03.2024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0BBC031-27AC-44F0-8149-BAB76137E095}" type="slidenum">
              <a:rPr lang="ru-RU" smtClean="0"/>
              <a:t>‹#›</a:t>
            </a:fld>
            <a:endParaRPr lang="ru-RU"/>
          </a:p>
        </p:txBody>
      </p:sp>
    </p:spTree>
    <p:extLst>
      <p:ext uri="{BB962C8B-B14F-4D97-AF65-F5344CB8AC3E}">
        <p14:creationId xmlns:p14="http://schemas.microsoft.com/office/powerpoint/2010/main" val="343845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02F15BA-E871-4E45-B2E0-8F13C29EB1A7}" type="datetimeFigureOut">
              <a:rPr lang="ru-RU" smtClean="0"/>
              <a:t>14.03.2024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0BBC031-27AC-44F0-8149-BAB76137E095}" type="slidenum">
              <a:rPr lang="ru-RU" smtClean="0"/>
              <a:t>‹#›</a:t>
            </a:fld>
            <a:endParaRPr lang="ru-RU"/>
          </a:p>
        </p:txBody>
      </p:sp>
    </p:spTree>
    <p:extLst>
      <p:ext uri="{BB962C8B-B14F-4D97-AF65-F5344CB8AC3E}">
        <p14:creationId xmlns:p14="http://schemas.microsoft.com/office/powerpoint/2010/main" val="277465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02F15BA-E871-4E45-B2E0-8F13C29EB1A7}" type="datetimeFigureOut">
              <a:rPr lang="ru-RU" smtClean="0"/>
              <a:t>14.03.2024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0BBC031-27AC-44F0-8149-BAB76137E095}" type="slidenum">
              <a:rPr lang="ru-RU" smtClean="0"/>
              <a:t>‹#›</a:t>
            </a:fld>
            <a:endParaRPr lang="ru-RU"/>
          </a:p>
        </p:txBody>
      </p:sp>
    </p:spTree>
    <p:extLst>
      <p:ext uri="{BB962C8B-B14F-4D97-AF65-F5344CB8AC3E}">
        <p14:creationId xmlns:p14="http://schemas.microsoft.com/office/powerpoint/2010/main" val="422619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2F15BA-E871-4E45-B2E0-8F13C29EB1A7}" type="datetimeFigureOut">
              <a:rPr lang="ru-RU" smtClean="0"/>
              <a:t>14.03.2024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BBC031-27AC-44F0-8149-BAB76137E095}" type="slidenum">
              <a:rPr lang="ru-RU" smtClean="0"/>
              <a:t>‹#›</a:t>
            </a:fld>
            <a:endParaRPr lang="ru-RU"/>
          </a:p>
        </p:txBody>
      </p:sp>
    </p:spTree>
    <p:extLst>
      <p:ext uri="{BB962C8B-B14F-4D97-AF65-F5344CB8AC3E}">
        <p14:creationId xmlns:p14="http://schemas.microsoft.com/office/powerpoint/2010/main" val="354612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2F15BA-E871-4E45-B2E0-8F13C29EB1A7}" type="datetimeFigureOut">
              <a:rPr lang="ru-RU" smtClean="0"/>
              <a:t>14.03.2024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BBC031-27AC-44F0-8149-BAB76137E095}" type="slidenum">
              <a:rPr lang="ru-RU" smtClean="0"/>
              <a:t>‹#›</a:t>
            </a:fld>
            <a:endParaRPr lang="ru-RU"/>
          </a:p>
        </p:txBody>
      </p:sp>
    </p:spTree>
    <p:extLst>
      <p:ext uri="{BB962C8B-B14F-4D97-AF65-F5344CB8AC3E}">
        <p14:creationId xmlns:p14="http://schemas.microsoft.com/office/powerpoint/2010/main" val="274796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F15BA-E871-4E45-B2E0-8F13C29EB1A7}" type="datetimeFigureOut">
              <a:rPr lang="ru-RU" smtClean="0"/>
              <a:t>14.03.2024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BC031-27AC-44F0-8149-BAB76137E095}" type="slidenum">
              <a:rPr lang="ru-RU" smtClean="0"/>
              <a:t>‹#›</a:t>
            </a:fld>
            <a:endParaRPr lang="ru-RU"/>
          </a:p>
        </p:txBody>
      </p:sp>
    </p:spTree>
    <p:extLst>
      <p:ext uri="{BB962C8B-B14F-4D97-AF65-F5344CB8AC3E}">
        <p14:creationId xmlns:p14="http://schemas.microsoft.com/office/powerpoint/2010/main" val="300588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Принцип устройства сетевой модели</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141027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fontAlgn="base"/>
            <a:r>
              <a:rPr lang="ru-RU" b="0" i="0" dirty="0" smtClean="0">
                <a:solidFill>
                  <a:srgbClr val="092433"/>
                </a:solidFill>
                <a:effectLst/>
                <a:latin typeface="CoilTrail"/>
              </a:rPr>
              <a:t>Четвертый уровень, транспортный</a:t>
            </a:r>
            <a:endParaRPr lang="ru-RU" b="0" i="0" dirty="0">
              <a:solidFill>
                <a:srgbClr val="092433"/>
              </a:solidFill>
              <a:effectLst/>
              <a:latin typeface="CoilTrail"/>
            </a:endParaRPr>
          </a:p>
        </p:txBody>
      </p:sp>
      <p:sp>
        <p:nvSpPr>
          <p:cNvPr id="4" name="Объект 3"/>
          <p:cNvSpPr>
            <a:spLocks noGrp="1"/>
          </p:cNvSpPr>
          <p:nvPr>
            <p:ph idx="1"/>
          </p:nvPr>
        </p:nvSpPr>
        <p:spPr>
          <a:xfrm>
            <a:off x="395536" y="1988840"/>
            <a:ext cx="8229600" cy="4525963"/>
          </a:xfrm>
        </p:spPr>
        <p:txBody>
          <a:bodyPr>
            <a:normAutofit fontScale="85000" lnSpcReduction="20000"/>
          </a:bodyPr>
          <a:lstStyle/>
          <a:p>
            <a:pPr marL="0" indent="0">
              <a:buNone/>
            </a:pPr>
            <a:r>
              <a:rPr lang="ru-RU" b="1" dirty="0" smtClean="0"/>
              <a:t>Четвертый уровень — это посредник между </a:t>
            </a:r>
            <a:r>
              <a:rPr lang="ru-RU" b="1" dirty="0" err="1" smtClean="0"/>
              <a:t>Host</a:t>
            </a:r>
            <a:r>
              <a:rPr lang="ru-RU" b="1" dirty="0" smtClean="0"/>
              <a:t> </a:t>
            </a:r>
            <a:r>
              <a:rPr lang="ru-RU" b="1" dirty="0" err="1" smtClean="0"/>
              <a:t>Layers</a:t>
            </a:r>
            <a:r>
              <a:rPr lang="ru-RU" b="1" dirty="0" smtClean="0"/>
              <a:t> и </a:t>
            </a:r>
            <a:r>
              <a:rPr lang="ru-RU" b="1" dirty="0" err="1" smtClean="0"/>
              <a:t>Media</a:t>
            </a:r>
            <a:r>
              <a:rPr lang="ru-RU" b="1" dirty="0" smtClean="0"/>
              <a:t> </a:t>
            </a:r>
            <a:r>
              <a:rPr lang="ru-RU" b="1" dirty="0" err="1" smtClean="0"/>
              <a:t>Layers</a:t>
            </a:r>
            <a:r>
              <a:rPr lang="ru-RU" b="1" dirty="0" smtClean="0"/>
              <a:t>. Его главной задачей является транспортировка пакетов. </a:t>
            </a:r>
            <a:r>
              <a:rPr lang="ru-RU" dirty="0" smtClean="0"/>
              <a:t>Естественно, </a:t>
            </a:r>
            <a:r>
              <a:rPr lang="ru-RU" b="1" dirty="0" smtClean="0"/>
              <a:t>при транспортировке возможны потери,</a:t>
            </a:r>
            <a:r>
              <a:rPr lang="ru-RU" dirty="0" smtClean="0"/>
              <a:t> но некоторые типы данных более чувствительны к потерям, чем другие. Например, если в тексте потеряются гласные, то будет сложно понять смысл, а если из видеопотока пропадет пара кадров, то это практически никак не скажется на конечном пользователе. </a:t>
            </a:r>
            <a:r>
              <a:rPr lang="ru-RU" b="1" dirty="0" smtClean="0"/>
              <a:t>Поэтому при передаче данных, наиболее чувствительных к потерям на транспортном уровне, используется протокол TCP, контролирующий целостность доставленной информации.</a:t>
            </a:r>
          </a:p>
        </p:txBody>
      </p:sp>
    </p:spTree>
    <p:extLst>
      <p:ext uri="{BB962C8B-B14F-4D97-AF65-F5344CB8AC3E}">
        <p14:creationId xmlns:p14="http://schemas.microsoft.com/office/powerpoint/2010/main" val="220802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1143000"/>
          </a:xfrm>
        </p:spPr>
        <p:txBody>
          <a:bodyPr>
            <a:normAutofit fontScale="90000"/>
          </a:bodyPr>
          <a:lstStyle/>
          <a:p>
            <a:pPr algn="l" fontAlgn="base"/>
            <a:r>
              <a:rPr lang="ru-RU" b="0" i="0" dirty="0" smtClean="0">
                <a:solidFill>
                  <a:srgbClr val="092433"/>
                </a:solidFill>
                <a:effectLst/>
                <a:latin typeface="CoilTrail"/>
              </a:rPr>
              <a:t>Четвертый уровень, транспортный</a:t>
            </a:r>
            <a:endParaRPr lang="ru-RU" b="0" i="0" dirty="0">
              <a:solidFill>
                <a:srgbClr val="092433"/>
              </a:solidFill>
              <a:effectLst/>
              <a:latin typeface="CoilTrail"/>
            </a:endParaRPr>
          </a:p>
        </p:txBody>
      </p:sp>
      <p:sp>
        <p:nvSpPr>
          <p:cNvPr id="4" name="Объект 3"/>
          <p:cNvSpPr>
            <a:spLocks noGrp="1"/>
          </p:cNvSpPr>
          <p:nvPr>
            <p:ph idx="1"/>
          </p:nvPr>
        </p:nvSpPr>
        <p:spPr>
          <a:xfrm>
            <a:off x="457200" y="2132856"/>
            <a:ext cx="8229600" cy="3993307"/>
          </a:xfrm>
        </p:spPr>
        <p:txBody>
          <a:bodyPr>
            <a:normAutofit fontScale="92500"/>
          </a:bodyPr>
          <a:lstStyle/>
          <a:p>
            <a:pPr marL="0" indent="0">
              <a:buNone/>
            </a:pPr>
            <a:r>
              <a:rPr lang="ru-RU" b="1" dirty="0" smtClean="0"/>
              <a:t>При передаче по протоколу TCP данные делятся на сегменты. Сегмент — это часть пакета. Когда приходит пакет данных, который превышает пропускную способность сети, пакет делится на сегменты допустимого размера. </a:t>
            </a:r>
            <a:r>
              <a:rPr lang="ru-RU" dirty="0" smtClean="0"/>
              <a:t>Сегментация пакетов также требуется в ненадежных сетях, когда существует большая вероятность того, что большой пакет будет потерян. </a:t>
            </a:r>
            <a:endParaRPr lang="ru-RU" dirty="0"/>
          </a:p>
        </p:txBody>
      </p:sp>
    </p:spTree>
    <p:extLst>
      <p:ext uri="{BB962C8B-B14F-4D97-AF65-F5344CB8AC3E}">
        <p14:creationId xmlns:p14="http://schemas.microsoft.com/office/powerpoint/2010/main" val="206902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8507288" cy="1143000"/>
          </a:xfrm>
        </p:spPr>
        <p:txBody>
          <a:bodyPr>
            <a:normAutofit fontScale="90000"/>
          </a:bodyPr>
          <a:lstStyle/>
          <a:p>
            <a:pPr algn="l" fontAlgn="base"/>
            <a:r>
              <a:rPr lang="ru-RU" b="0" i="0" dirty="0" smtClean="0">
                <a:solidFill>
                  <a:srgbClr val="092433"/>
                </a:solidFill>
                <a:effectLst/>
                <a:latin typeface="CoilTrail"/>
              </a:rPr>
              <a:t>Четвертый уровень, транспортный</a:t>
            </a:r>
            <a:endParaRPr lang="ru-RU" b="0" i="0" dirty="0">
              <a:solidFill>
                <a:srgbClr val="092433"/>
              </a:solidFill>
              <a:effectLst/>
              <a:latin typeface="CoilTrail"/>
            </a:endParaRPr>
          </a:p>
        </p:txBody>
      </p:sp>
      <p:sp>
        <p:nvSpPr>
          <p:cNvPr id="4" name="Объект 3"/>
          <p:cNvSpPr>
            <a:spLocks noGrp="1"/>
          </p:cNvSpPr>
          <p:nvPr>
            <p:ph idx="1"/>
          </p:nvPr>
        </p:nvSpPr>
        <p:spPr>
          <a:xfrm>
            <a:off x="457200" y="2492896"/>
            <a:ext cx="8229600" cy="3633267"/>
          </a:xfrm>
        </p:spPr>
        <p:txBody>
          <a:bodyPr>
            <a:normAutofit/>
          </a:bodyPr>
          <a:lstStyle/>
          <a:p>
            <a:pPr marL="0" indent="0">
              <a:buNone/>
            </a:pPr>
            <a:r>
              <a:rPr lang="ru-RU" b="1" dirty="0" smtClean="0"/>
              <a:t>Для мультимедийных файлов </a:t>
            </a:r>
            <a:r>
              <a:rPr lang="ru-RU" dirty="0" smtClean="0"/>
              <a:t>небольшие потери не так важны, гораздо критичнее будет задержка. Для передачи таких данных, </a:t>
            </a:r>
            <a:r>
              <a:rPr lang="ru-RU" b="1" dirty="0" smtClean="0"/>
              <a:t>наиболее чувствительных к задержкам, используется протокол UDP, позволяющий организовать связь без установки соединения.</a:t>
            </a:r>
          </a:p>
        </p:txBody>
      </p:sp>
    </p:spTree>
    <p:extLst>
      <p:ext uri="{BB962C8B-B14F-4D97-AF65-F5344CB8AC3E}">
        <p14:creationId xmlns:p14="http://schemas.microsoft.com/office/powerpoint/2010/main" val="310838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1143000"/>
          </a:xfrm>
        </p:spPr>
        <p:txBody>
          <a:bodyPr>
            <a:normAutofit fontScale="90000"/>
          </a:bodyPr>
          <a:lstStyle/>
          <a:p>
            <a:pPr algn="l" fontAlgn="base"/>
            <a:r>
              <a:rPr lang="ru-RU" b="0" i="0" dirty="0" smtClean="0">
                <a:solidFill>
                  <a:srgbClr val="092433"/>
                </a:solidFill>
                <a:effectLst/>
                <a:latin typeface="CoilTrail"/>
              </a:rPr>
              <a:t>Четвертый уровень, транспортный</a:t>
            </a:r>
            <a:endParaRPr lang="ru-RU" b="0" i="0" dirty="0">
              <a:solidFill>
                <a:srgbClr val="092433"/>
              </a:solidFill>
              <a:effectLst/>
              <a:latin typeface="CoilTrail"/>
            </a:endParaRPr>
          </a:p>
        </p:txBody>
      </p:sp>
      <p:sp>
        <p:nvSpPr>
          <p:cNvPr id="4" name="Объект 3"/>
          <p:cNvSpPr>
            <a:spLocks noGrp="1"/>
          </p:cNvSpPr>
          <p:nvPr>
            <p:ph idx="1"/>
          </p:nvPr>
        </p:nvSpPr>
        <p:spPr>
          <a:xfrm>
            <a:off x="251520" y="1916832"/>
            <a:ext cx="8435280" cy="4752528"/>
          </a:xfrm>
        </p:spPr>
        <p:txBody>
          <a:bodyPr>
            <a:normAutofit fontScale="92500" lnSpcReduction="20000"/>
          </a:bodyPr>
          <a:lstStyle/>
          <a:p>
            <a:pPr marL="0" indent="0">
              <a:buNone/>
            </a:pPr>
            <a:r>
              <a:rPr lang="ru-RU" b="1" dirty="0" smtClean="0"/>
              <a:t>При передаче данных по протоколу UDP пакеты данных делятся уже на </a:t>
            </a:r>
            <a:r>
              <a:rPr lang="ru-RU" b="1" dirty="0" err="1" smtClean="0"/>
              <a:t>датаграммы</a:t>
            </a:r>
            <a:r>
              <a:rPr lang="ru-RU" b="1" dirty="0" smtClean="0"/>
              <a:t>. </a:t>
            </a:r>
            <a:r>
              <a:rPr lang="ru-RU" dirty="0" err="1" smtClean="0"/>
              <a:t>Датаграмма</a:t>
            </a:r>
            <a:r>
              <a:rPr lang="ru-RU" dirty="0" smtClean="0"/>
              <a:t> (</a:t>
            </a:r>
            <a:r>
              <a:rPr lang="ru-RU" dirty="0" err="1" smtClean="0"/>
              <a:t>datagram</a:t>
            </a:r>
            <a:r>
              <a:rPr lang="ru-RU" dirty="0" smtClean="0"/>
              <a:t>) — это тоже часть пакета, но ее нельзя путать с сегментом.</a:t>
            </a:r>
          </a:p>
          <a:p>
            <a:pPr marL="0" indent="0">
              <a:buNone/>
            </a:pPr>
            <a:r>
              <a:rPr lang="ru-RU" dirty="0" smtClean="0"/>
              <a:t>Главное отличие </a:t>
            </a:r>
            <a:r>
              <a:rPr lang="ru-RU" dirty="0" err="1" smtClean="0"/>
              <a:t>датаграмм</a:t>
            </a:r>
            <a:r>
              <a:rPr lang="ru-RU" dirty="0" smtClean="0"/>
              <a:t> — в автономности. Каждая </a:t>
            </a:r>
            <a:r>
              <a:rPr lang="ru-RU" dirty="0" err="1" smtClean="0"/>
              <a:t>датаграмма</a:t>
            </a:r>
            <a:r>
              <a:rPr lang="ru-RU" dirty="0" smtClean="0"/>
              <a:t> содержит все необходимые заголовки, чтобы дойти до конечного адресата, поэтому они не зависят от сети, могут доставляться разными маршрутами и в разном порядке. При потере </a:t>
            </a:r>
            <a:r>
              <a:rPr lang="ru-RU" dirty="0" err="1" smtClean="0"/>
              <a:t>датаграмм</a:t>
            </a:r>
            <a:r>
              <a:rPr lang="ru-RU" dirty="0" smtClean="0"/>
              <a:t> или сегментов получаются «битые» куски данных, которые не получится корректно обработать.</a:t>
            </a:r>
          </a:p>
        </p:txBody>
      </p:sp>
    </p:spTree>
    <p:extLst>
      <p:ext uri="{BB962C8B-B14F-4D97-AF65-F5344CB8AC3E}">
        <p14:creationId xmlns:p14="http://schemas.microsoft.com/office/powerpoint/2010/main" val="411080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1143000"/>
          </a:xfrm>
        </p:spPr>
        <p:txBody>
          <a:bodyPr>
            <a:normAutofit fontScale="90000"/>
          </a:bodyPr>
          <a:lstStyle/>
          <a:p>
            <a:pPr algn="l" fontAlgn="base"/>
            <a:r>
              <a:rPr lang="ru-RU" b="0" i="0" dirty="0" smtClean="0">
                <a:solidFill>
                  <a:srgbClr val="092433"/>
                </a:solidFill>
                <a:effectLst/>
                <a:latin typeface="CoilTrail"/>
              </a:rPr>
              <a:t>Четвертый уровень, транспортный</a:t>
            </a:r>
            <a:endParaRPr lang="ru-RU" b="0" i="0" dirty="0">
              <a:solidFill>
                <a:srgbClr val="092433"/>
              </a:solidFill>
              <a:effectLst/>
              <a:latin typeface="CoilTrail"/>
            </a:endParaRPr>
          </a:p>
        </p:txBody>
      </p:sp>
      <p:sp>
        <p:nvSpPr>
          <p:cNvPr id="4" name="Объект 3"/>
          <p:cNvSpPr>
            <a:spLocks noGrp="1"/>
          </p:cNvSpPr>
          <p:nvPr>
            <p:ph idx="1"/>
          </p:nvPr>
        </p:nvSpPr>
        <p:spPr>
          <a:xfrm>
            <a:off x="251520" y="2636912"/>
            <a:ext cx="8435280" cy="3489251"/>
          </a:xfrm>
        </p:spPr>
        <p:txBody>
          <a:bodyPr>
            <a:normAutofit/>
          </a:bodyPr>
          <a:lstStyle/>
          <a:p>
            <a:pPr marL="0" indent="0">
              <a:buNone/>
            </a:pPr>
            <a:r>
              <a:rPr lang="ru-RU" dirty="0" smtClean="0"/>
              <a:t>Первые четыре уровня — специализация сетевых инженеров. С последними тремя они не так часто сталкиваются, потому что пятым, шестым и седьмым занимаются разработчики.</a:t>
            </a:r>
            <a:endParaRPr lang="ru-RU" dirty="0"/>
          </a:p>
        </p:txBody>
      </p:sp>
    </p:spTree>
    <p:extLst>
      <p:ext uri="{BB962C8B-B14F-4D97-AF65-F5344CB8AC3E}">
        <p14:creationId xmlns:p14="http://schemas.microsoft.com/office/powerpoint/2010/main" val="3027143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1143000"/>
          </a:xfrm>
        </p:spPr>
        <p:txBody>
          <a:bodyPr>
            <a:normAutofit/>
          </a:bodyPr>
          <a:lstStyle/>
          <a:p>
            <a:pPr algn="l" fontAlgn="base"/>
            <a:r>
              <a:rPr lang="ru-RU" b="0" i="0" dirty="0" smtClean="0">
                <a:solidFill>
                  <a:srgbClr val="092433"/>
                </a:solidFill>
                <a:effectLst/>
                <a:latin typeface="CoilTrail"/>
              </a:rPr>
              <a:t>Пятый уровень, сеансовый</a:t>
            </a:r>
            <a:endParaRPr lang="ru-RU" b="0" i="0" dirty="0">
              <a:solidFill>
                <a:srgbClr val="092433"/>
              </a:solidFill>
              <a:effectLst/>
              <a:latin typeface="CoilTrail"/>
            </a:endParaRPr>
          </a:p>
        </p:txBody>
      </p:sp>
      <p:sp>
        <p:nvSpPr>
          <p:cNvPr id="4" name="Объект 3"/>
          <p:cNvSpPr>
            <a:spLocks noGrp="1"/>
          </p:cNvSpPr>
          <p:nvPr>
            <p:ph idx="1"/>
          </p:nvPr>
        </p:nvSpPr>
        <p:spPr>
          <a:xfrm>
            <a:off x="251520" y="1412776"/>
            <a:ext cx="8640960" cy="5112568"/>
          </a:xfrm>
        </p:spPr>
        <p:txBody>
          <a:bodyPr>
            <a:noAutofit/>
          </a:bodyPr>
          <a:lstStyle/>
          <a:p>
            <a:pPr marL="0" indent="0">
              <a:lnSpc>
                <a:spcPct val="90000"/>
              </a:lnSpc>
              <a:spcBef>
                <a:spcPts val="0"/>
              </a:spcBef>
              <a:buNone/>
            </a:pPr>
            <a:r>
              <a:rPr lang="ru-RU" sz="2800" dirty="0" smtClean="0"/>
              <a:t>Пятый уровень оперирует чистыми данными. Помимо пятого, чистые данные используются также на шестом и седьмом уровне. Сеансовый уровень отвечает за поддержку сеанса или сессии связи. Пятый уровень оказывает услугу следующему: управляет взаимодействием между приложениями, открывает возможности синхронизации задач, завершения сеанса, обмена информации.</a:t>
            </a:r>
          </a:p>
          <a:p>
            <a:pPr marL="0" indent="0">
              <a:lnSpc>
                <a:spcPct val="90000"/>
              </a:lnSpc>
              <a:spcBef>
                <a:spcPts val="0"/>
              </a:spcBef>
              <a:buNone/>
            </a:pPr>
            <a:r>
              <a:rPr lang="ru-RU" sz="2800" dirty="0" smtClean="0"/>
              <a:t>Службы сеансового уровня зачастую применяются в средах приложений, требующих удаленного вызова процедур, т.е. чтобы запрашивать выполнение действий на удаленных компьютерах или независимых системах на одном устройстве (при наличии нескольких ОС).</a:t>
            </a:r>
          </a:p>
        </p:txBody>
      </p:sp>
    </p:spTree>
    <p:extLst>
      <p:ext uri="{BB962C8B-B14F-4D97-AF65-F5344CB8AC3E}">
        <p14:creationId xmlns:p14="http://schemas.microsoft.com/office/powerpoint/2010/main" val="1128733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1143000"/>
          </a:xfrm>
        </p:spPr>
        <p:txBody>
          <a:bodyPr>
            <a:normAutofit/>
          </a:bodyPr>
          <a:lstStyle/>
          <a:p>
            <a:pPr algn="l" fontAlgn="base"/>
            <a:r>
              <a:rPr lang="ru-RU" b="0" i="0" dirty="0" smtClean="0">
                <a:solidFill>
                  <a:srgbClr val="092433"/>
                </a:solidFill>
                <a:effectLst/>
                <a:latin typeface="CoilTrail"/>
              </a:rPr>
              <a:t>Пятый уровень, сеансовый</a:t>
            </a:r>
            <a:endParaRPr lang="ru-RU" b="0" i="0" dirty="0">
              <a:solidFill>
                <a:srgbClr val="092433"/>
              </a:solidFill>
              <a:effectLst/>
              <a:latin typeface="CoilTrail"/>
            </a:endParaRPr>
          </a:p>
        </p:txBody>
      </p:sp>
      <p:sp>
        <p:nvSpPr>
          <p:cNvPr id="4" name="Объект 3"/>
          <p:cNvSpPr>
            <a:spLocks noGrp="1"/>
          </p:cNvSpPr>
          <p:nvPr>
            <p:ph idx="1"/>
          </p:nvPr>
        </p:nvSpPr>
        <p:spPr>
          <a:xfrm>
            <a:off x="251520" y="1988840"/>
            <a:ext cx="8435280" cy="4608512"/>
          </a:xfrm>
        </p:spPr>
        <p:txBody>
          <a:bodyPr>
            <a:normAutofit/>
          </a:bodyPr>
          <a:lstStyle/>
          <a:p>
            <a:pPr marL="0" indent="0">
              <a:buNone/>
            </a:pPr>
            <a:r>
              <a:rPr lang="ru-RU" dirty="0" smtClean="0"/>
              <a:t>Примером работы пятого уровня может служить </a:t>
            </a:r>
            <a:r>
              <a:rPr lang="ru-RU" dirty="0" err="1" smtClean="0"/>
              <a:t>видеозвонок</a:t>
            </a:r>
            <a:r>
              <a:rPr lang="ru-RU" dirty="0" smtClean="0"/>
              <a:t> по сети. Во время видеосвязи необходимо, чтобы два потока данных (аудио и видео) шли синхронно. Когда к разговору двоих человек прибавится третий — получится уже конференция. Задача пятого уровня — сделать так, чтобы собеседники могли понять, кто сейчас говорит.</a:t>
            </a:r>
            <a:endParaRPr lang="ru-RU" dirty="0"/>
          </a:p>
        </p:txBody>
      </p:sp>
    </p:spTree>
    <p:extLst>
      <p:ext uri="{BB962C8B-B14F-4D97-AF65-F5344CB8AC3E}">
        <p14:creationId xmlns:p14="http://schemas.microsoft.com/office/powerpoint/2010/main" val="3477592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92696"/>
            <a:ext cx="8928992" cy="1143000"/>
          </a:xfrm>
        </p:spPr>
        <p:txBody>
          <a:bodyPr>
            <a:normAutofit fontScale="90000"/>
          </a:bodyPr>
          <a:lstStyle/>
          <a:p>
            <a:pPr fontAlgn="base"/>
            <a:r>
              <a:rPr lang="ru-RU" b="0" i="0" dirty="0" smtClean="0">
                <a:solidFill>
                  <a:srgbClr val="092433"/>
                </a:solidFill>
                <a:effectLst/>
                <a:latin typeface="CoilTrail"/>
              </a:rPr>
              <a:t>Шестой уровень, </a:t>
            </a:r>
            <a:br>
              <a:rPr lang="ru-RU" b="0" i="0" dirty="0" smtClean="0">
                <a:solidFill>
                  <a:srgbClr val="092433"/>
                </a:solidFill>
                <a:effectLst/>
                <a:latin typeface="CoilTrail"/>
              </a:rPr>
            </a:br>
            <a:r>
              <a:rPr lang="ru-RU" b="0" i="0" dirty="0" smtClean="0">
                <a:solidFill>
                  <a:srgbClr val="092433"/>
                </a:solidFill>
                <a:effectLst/>
                <a:latin typeface="CoilTrail"/>
              </a:rPr>
              <a:t>представления данных</a:t>
            </a:r>
            <a:endParaRPr lang="ru-RU" b="0" i="0" dirty="0">
              <a:solidFill>
                <a:srgbClr val="092433"/>
              </a:solidFill>
              <a:effectLst/>
              <a:latin typeface="CoilTrail"/>
            </a:endParaRPr>
          </a:p>
        </p:txBody>
      </p:sp>
      <p:sp>
        <p:nvSpPr>
          <p:cNvPr id="4" name="Объект 3"/>
          <p:cNvSpPr>
            <a:spLocks noGrp="1"/>
          </p:cNvSpPr>
          <p:nvPr>
            <p:ph idx="1"/>
          </p:nvPr>
        </p:nvSpPr>
        <p:spPr>
          <a:xfrm>
            <a:off x="251520" y="2492896"/>
            <a:ext cx="8435280" cy="4104456"/>
          </a:xfrm>
        </p:spPr>
        <p:txBody>
          <a:bodyPr>
            <a:normAutofit/>
          </a:bodyPr>
          <a:lstStyle/>
          <a:p>
            <a:pPr marL="0" indent="0">
              <a:buNone/>
            </a:pPr>
            <a:r>
              <a:rPr lang="ru-RU" dirty="0" smtClean="0"/>
              <a:t> Шестой уровень отвечает за преобразование протоколов и кодирование/декодирование данных. Шестой уровень также занимается представлением картинок (в JPEG, GIF и т.д.), а также видео-аудио (в MPEG, </a:t>
            </a:r>
            <a:r>
              <a:rPr lang="ru-RU" dirty="0" err="1" smtClean="0"/>
              <a:t>QuickTime</a:t>
            </a:r>
            <a:r>
              <a:rPr lang="ru-RU" dirty="0" smtClean="0"/>
              <a:t>). А помимо этого → шифрованием данных, когда при передаче их необходимо защитить.</a:t>
            </a:r>
            <a:endParaRPr lang="ru-RU" dirty="0"/>
          </a:p>
        </p:txBody>
      </p:sp>
    </p:spTree>
    <p:extLst>
      <p:ext uri="{BB962C8B-B14F-4D97-AF65-F5344CB8AC3E}">
        <p14:creationId xmlns:p14="http://schemas.microsoft.com/office/powerpoint/2010/main" val="171523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92696"/>
            <a:ext cx="8928992" cy="1143000"/>
          </a:xfrm>
        </p:spPr>
        <p:txBody>
          <a:bodyPr>
            <a:normAutofit/>
          </a:bodyPr>
          <a:lstStyle/>
          <a:p>
            <a:pPr fontAlgn="base"/>
            <a:r>
              <a:rPr lang="ru-RU" b="0" i="0" dirty="0" smtClean="0">
                <a:solidFill>
                  <a:srgbClr val="092433"/>
                </a:solidFill>
                <a:effectLst/>
                <a:latin typeface="CoilTrail"/>
              </a:rPr>
              <a:t>Седьмой уровень, прикладной</a:t>
            </a:r>
            <a:endParaRPr lang="ru-RU" b="0" i="0" dirty="0">
              <a:solidFill>
                <a:srgbClr val="092433"/>
              </a:solidFill>
              <a:effectLst/>
              <a:latin typeface="CoilTrail"/>
            </a:endParaRPr>
          </a:p>
        </p:txBody>
      </p:sp>
      <p:sp>
        <p:nvSpPr>
          <p:cNvPr id="4" name="Объект 3"/>
          <p:cNvSpPr>
            <a:spLocks noGrp="1"/>
          </p:cNvSpPr>
          <p:nvPr>
            <p:ph idx="1"/>
          </p:nvPr>
        </p:nvSpPr>
        <p:spPr>
          <a:xfrm>
            <a:off x="251520" y="2060848"/>
            <a:ext cx="8435280" cy="4680520"/>
          </a:xfrm>
        </p:spPr>
        <p:txBody>
          <a:bodyPr>
            <a:noAutofit/>
          </a:bodyPr>
          <a:lstStyle/>
          <a:p>
            <a:pPr marL="0" indent="0" fontAlgn="base">
              <a:buNone/>
            </a:pPr>
            <a:r>
              <a:rPr lang="ru-RU" sz="2800" b="0" i="0" dirty="0" smtClean="0">
                <a:solidFill>
                  <a:srgbClr val="092433"/>
                </a:solidFill>
                <a:effectLst/>
                <a:latin typeface="Manrope"/>
              </a:rPr>
              <a:t>Седьмой уровень иногда еще называют уровень приложений, но чтобы не запутаться можно использовать оригинальное название — </a:t>
            </a:r>
            <a:r>
              <a:rPr lang="ru-RU" sz="2800" b="0" i="0" dirty="0" err="1" smtClean="0">
                <a:solidFill>
                  <a:srgbClr val="092433"/>
                </a:solidFill>
                <a:effectLst/>
                <a:latin typeface="Manrope"/>
              </a:rPr>
              <a:t>application</a:t>
            </a:r>
            <a:r>
              <a:rPr lang="ru-RU" sz="2800" b="0" i="0" dirty="0" smtClean="0">
                <a:solidFill>
                  <a:srgbClr val="092433"/>
                </a:solidFill>
                <a:effectLst/>
                <a:latin typeface="Manrope"/>
              </a:rPr>
              <a:t> </a:t>
            </a:r>
            <a:r>
              <a:rPr lang="ru-RU" sz="2800" b="0" i="0" dirty="0" err="1" smtClean="0">
                <a:solidFill>
                  <a:srgbClr val="092433"/>
                </a:solidFill>
                <a:effectLst/>
                <a:latin typeface="Manrope"/>
              </a:rPr>
              <a:t>layer</a:t>
            </a:r>
            <a:r>
              <a:rPr lang="ru-RU" sz="2800" b="0" i="0" dirty="0" smtClean="0">
                <a:solidFill>
                  <a:srgbClr val="092433"/>
                </a:solidFill>
                <a:effectLst/>
                <a:latin typeface="Manrope"/>
              </a:rPr>
              <a:t>. Прикладной уровень — это то, с чем взаимодействуют пользователи, своего рода графический интерфейс всей модели OSI, с другими он взаимодействует по минимуму.</a:t>
            </a:r>
          </a:p>
        </p:txBody>
      </p:sp>
    </p:spTree>
    <p:extLst>
      <p:ext uri="{BB962C8B-B14F-4D97-AF65-F5344CB8AC3E}">
        <p14:creationId xmlns:p14="http://schemas.microsoft.com/office/powerpoint/2010/main" val="1178247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92696"/>
            <a:ext cx="8928992" cy="1143000"/>
          </a:xfrm>
        </p:spPr>
        <p:txBody>
          <a:bodyPr>
            <a:normAutofit/>
          </a:bodyPr>
          <a:lstStyle/>
          <a:p>
            <a:pPr fontAlgn="base"/>
            <a:r>
              <a:rPr lang="ru-RU" b="0" i="0" dirty="0" smtClean="0">
                <a:solidFill>
                  <a:srgbClr val="092433"/>
                </a:solidFill>
                <a:effectLst/>
                <a:latin typeface="CoilTrail"/>
              </a:rPr>
              <a:t>Седьмой уровень, прикладной</a:t>
            </a:r>
            <a:endParaRPr lang="ru-RU" b="0" i="0" dirty="0">
              <a:solidFill>
                <a:srgbClr val="092433"/>
              </a:solidFill>
              <a:effectLst/>
              <a:latin typeface="CoilTrail"/>
            </a:endParaRPr>
          </a:p>
        </p:txBody>
      </p:sp>
      <p:sp>
        <p:nvSpPr>
          <p:cNvPr id="4" name="Объект 3"/>
          <p:cNvSpPr>
            <a:spLocks noGrp="1"/>
          </p:cNvSpPr>
          <p:nvPr>
            <p:ph idx="1"/>
          </p:nvPr>
        </p:nvSpPr>
        <p:spPr>
          <a:xfrm>
            <a:off x="251520" y="2636912"/>
            <a:ext cx="8435280" cy="4104456"/>
          </a:xfrm>
        </p:spPr>
        <p:txBody>
          <a:bodyPr>
            <a:noAutofit/>
          </a:bodyPr>
          <a:lstStyle/>
          <a:p>
            <a:pPr marL="0" indent="0" fontAlgn="base">
              <a:buNone/>
            </a:pPr>
            <a:r>
              <a:rPr lang="ru-RU" sz="2800" b="0" i="0" dirty="0" smtClean="0">
                <a:solidFill>
                  <a:srgbClr val="092433"/>
                </a:solidFill>
                <a:effectLst/>
                <a:latin typeface="Manrope"/>
              </a:rPr>
              <a:t>Все услуги, получаемые седьмым уровнем от других, используются для доставки данных до пользователя. Протоколам седьмого уровня не требуется обеспечивать маршрутизацию или гарантировать доставку данных, когда об этом уже позаботились предыдущие шесть. Задача седьмого уровня — использовать свои протоколы, чтобы пользователь увидел данные в понятном ему виде.</a:t>
            </a:r>
            <a:endParaRPr lang="ru-RU" sz="2800" b="0" i="0" dirty="0">
              <a:solidFill>
                <a:srgbClr val="092433"/>
              </a:solidFill>
              <a:effectLst/>
              <a:latin typeface="Manrope"/>
            </a:endParaRPr>
          </a:p>
        </p:txBody>
      </p:sp>
    </p:spTree>
    <p:extLst>
      <p:ext uri="{BB962C8B-B14F-4D97-AF65-F5344CB8AC3E}">
        <p14:creationId xmlns:p14="http://schemas.microsoft.com/office/powerpoint/2010/main" val="334897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Модель </a:t>
            </a:r>
            <a:r>
              <a:rPr lang="en-US" dirty="0" smtClean="0"/>
              <a:t>OSI</a:t>
            </a:r>
            <a:endParaRPr lang="ru-RU" dirty="0"/>
          </a:p>
        </p:txBody>
      </p:sp>
      <p:sp>
        <p:nvSpPr>
          <p:cNvPr id="3" name="Объект 2"/>
          <p:cNvSpPr>
            <a:spLocks noGrp="1"/>
          </p:cNvSpPr>
          <p:nvPr>
            <p:ph idx="1"/>
          </p:nvPr>
        </p:nvSpPr>
        <p:spPr>
          <a:xfrm>
            <a:off x="107504" y="1844824"/>
            <a:ext cx="8712968" cy="4680520"/>
          </a:xfrm>
        </p:spPr>
        <p:txBody>
          <a:bodyPr>
            <a:noAutofit/>
          </a:bodyPr>
          <a:lstStyle/>
          <a:p>
            <a:pPr marL="0" indent="0">
              <a:buNone/>
            </a:pPr>
            <a:r>
              <a:rPr lang="ru-RU" sz="2800" dirty="0" smtClean="0"/>
              <a:t>Сетевая модель OSI имеет семь уровней, иерархически расположенных от большего к меньшему. </a:t>
            </a:r>
            <a:r>
              <a:rPr lang="ru-RU" sz="2800" dirty="0" err="1" smtClean="0"/>
              <a:t>Cамым</a:t>
            </a:r>
            <a:r>
              <a:rPr lang="ru-RU" sz="2800" dirty="0" smtClean="0"/>
              <a:t> верхним является седьмой (прикладной), а самым нижним — первый (физический). </a:t>
            </a:r>
            <a:endParaRPr lang="en-US" sz="2800" dirty="0" smtClean="0"/>
          </a:p>
          <a:p>
            <a:pPr marL="0" indent="0">
              <a:buNone/>
            </a:pPr>
            <a:r>
              <a:rPr lang="ru-RU" sz="2800" dirty="0" smtClean="0"/>
              <a:t>В процессе передачи данных всегда участвуют устройство-отправитель, устройство-получатель, а также сами данные, которые должны быть переданы и получены. Все, что происходит при отправке и приеме данных, детально описывает семиуровневая модель OSI</a:t>
            </a:r>
            <a:r>
              <a:rPr lang="ru-RU" sz="2600" dirty="0" smtClean="0"/>
              <a:t>.</a:t>
            </a:r>
          </a:p>
        </p:txBody>
      </p:sp>
    </p:spTree>
    <p:extLst>
      <p:ext uri="{BB962C8B-B14F-4D97-AF65-F5344CB8AC3E}">
        <p14:creationId xmlns:p14="http://schemas.microsoft.com/office/powerpoint/2010/main" val="2967195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1143000"/>
          </a:xfrm>
        </p:spPr>
        <p:txBody>
          <a:bodyPr/>
          <a:lstStyle/>
          <a:p>
            <a:r>
              <a:rPr lang="ru-RU" dirty="0" smtClean="0"/>
              <a:t>Инкапсуляция, </a:t>
            </a:r>
            <a:r>
              <a:rPr lang="ru-RU" dirty="0" err="1" smtClean="0"/>
              <a:t>декапсуляция</a:t>
            </a:r>
            <a:endParaRPr lang="ru-RU" dirty="0"/>
          </a:p>
        </p:txBody>
      </p:sp>
      <p:sp>
        <p:nvSpPr>
          <p:cNvPr id="3" name="Объект 2"/>
          <p:cNvSpPr>
            <a:spLocks noGrp="1"/>
          </p:cNvSpPr>
          <p:nvPr>
            <p:ph idx="1"/>
          </p:nvPr>
        </p:nvSpPr>
        <p:spPr>
          <a:xfrm>
            <a:off x="179512" y="1916832"/>
            <a:ext cx="8352928" cy="4608512"/>
          </a:xfrm>
        </p:spPr>
        <p:txBody>
          <a:bodyPr>
            <a:noAutofit/>
          </a:bodyPr>
          <a:lstStyle/>
          <a:p>
            <a:pPr marL="0" indent="0">
              <a:buNone/>
            </a:pPr>
            <a:r>
              <a:rPr lang="ru-RU" sz="2800" b="1" dirty="0" smtClean="0"/>
              <a:t>На седьмом уровне информация представляется в виде данных, на первом — в виде бит. </a:t>
            </a:r>
            <a:endParaRPr lang="en-US" sz="2800" b="1" dirty="0" smtClean="0"/>
          </a:p>
          <a:p>
            <a:pPr marL="0" indent="0">
              <a:buNone/>
            </a:pPr>
            <a:r>
              <a:rPr lang="ru-RU" sz="2800" b="1" dirty="0" smtClean="0"/>
              <a:t>Процесс, когда информация отправляется и переходит из данных в биты, называется инкапсуляцией. </a:t>
            </a:r>
            <a:endParaRPr lang="en-US" sz="2800" b="1" dirty="0" smtClean="0"/>
          </a:p>
          <a:p>
            <a:pPr marL="0" indent="0">
              <a:buNone/>
            </a:pPr>
            <a:r>
              <a:rPr lang="ru-RU" sz="2800" b="1" dirty="0" smtClean="0"/>
              <a:t>Обратный процесс, когда информация, полученная в битах на первом уровне, переходит в данные на седьмом, называется </a:t>
            </a:r>
            <a:r>
              <a:rPr lang="ru-RU" sz="2800" b="1" dirty="0" err="1" smtClean="0"/>
              <a:t>декапсуляцией</a:t>
            </a:r>
            <a:r>
              <a:rPr lang="ru-RU" sz="2800" b="1" dirty="0" smtClean="0"/>
              <a:t>. На каждом из семи уровней информация представляется в виде блоков данных протокола — PDU (</a:t>
            </a:r>
            <a:r>
              <a:rPr lang="ru-RU" sz="2800" b="1" dirty="0" err="1" smtClean="0"/>
              <a:t>Protocol</a:t>
            </a:r>
            <a:r>
              <a:rPr lang="ru-RU" sz="2800" b="1" dirty="0" smtClean="0"/>
              <a:t> </a:t>
            </a:r>
            <a:r>
              <a:rPr lang="ru-RU" sz="2800" b="1" dirty="0" err="1" smtClean="0"/>
              <a:t>Data</a:t>
            </a:r>
            <a:r>
              <a:rPr lang="ru-RU" sz="2800" b="1" dirty="0" smtClean="0"/>
              <a:t> </a:t>
            </a:r>
            <a:r>
              <a:rPr lang="ru-RU" sz="2800" b="1" dirty="0" err="1" smtClean="0"/>
              <a:t>Unit</a:t>
            </a:r>
            <a:r>
              <a:rPr lang="ru-RU" sz="2800" b="1" dirty="0" smtClean="0"/>
              <a:t>).</a:t>
            </a:r>
          </a:p>
          <a:p>
            <a:pPr marL="0" indent="0">
              <a:buNone/>
            </a:pPr>
            <a:endParaRPr lang="ru-RU" sz="2800" dirty="0"/>
          </a:p>
        </p:txBody>
      </p:sp>
    </p:spTree>
    <p:extLst>
      <p:ext uri="{BB962C8B-B14F-4D97-AF65-F5344CB8AC3E}">
        <p14:creationId xmlns:p14="http://schemas.microsoft.com/office/powerpoint/2010/main" val="3551425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a:t>
            </a:r>
            <a:endParaRPr lang="ru-RU" dirty="0"/>
          </a:p>
        </p:txBody>
      </p:sp>
      <p:sp>
        <p:nvSpPr>
          <p:cNvPr id="3" name="Объект 2"/>
          <p:cNvSpPr>
            <a:spLocks noGrp="1"/>
          </p:cNvSpPr>
          <p:nvPr>
            <p:ph idx="1"/>
          </p:nvPr>
        </p:nvSpPr>
        <p:spPr/>
        <p:txBody>
          <a:bodyPr>
            <a:normAutofit/>
          </a:bodyPr>
          <a:lstStyle/>
          <a:p>
            <a:pPr marL="0" indent="0">
              <a:buNone/>
            </a:pPr>
            <a:r>
              <a:rPr lang="ru-RU" dirty="0" smtClean="0"/>
              <a:t>Пользователь 1 отправляет картинку, которая обрабатывается на седьмом уровне в виде данных, данные должны пройти все уровни до самого нижнего (первого), где будут представлены как биты. Этот процесс называется инкапсуляцией. Компьютер пользователя 2 принимает биты, которые должны снова стать данными. Этот обратный процесс называется </a:t>
            </a:r>
            <a:r>
              <a:rPr lang="ru-RU" dirty="0" err="1" smtClean="0"/>
              <a:t>декапсуляция</a:t>
            </a:r>
            <a:r>
              <a:rPr lang="ru-RU" dirty="0" smtClean="0"/>
              <a:t>. </a:t>
            </a:r>
            <a:endParaRPr lang="ru-RU" dirty="0"/>
          </a:p>
        </p:txBody>
      </p:sp>
    </p:spTree>
    <p:extLst>
      <p:ext uri="{BB962C8B-B14F-4D97-AF65-F5344CB8AC3E}">
        <p14:creationId xmlns:p14="http://schemas.microsoft.com/office/powerpoint/2010/main" val="725144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Первый, физический уровень</a:t>
            </a:r>
            <a:endParaRPr lang="ru-RU" dirty="0"/>
          </a:p>
        </p:txBody>
      </p:sp>
      <p:sp>
        <p:nvSpPr>
          <p:cNvPr id="3" name="Объект 2"/>
          <p:cNvSpPr>
            <a:spLocks noGrp="1"/>
          </p:cNvSpPr>
          <p:nvPr>
            <p:ph idx="1"/>
          </p:nvPr>
        </p:nvSpPr>
        <p:spPr>
          <a:xfrm>
            <a:off x="251520" y="1628800"/>
            <a:ext cx="8373616" cy="4997152"/>
          </a:xfrm>
        </p:spPr>
        <p:txBody>
          <a:bodyPr>
            <a:normAutofit fontScale="85000" lnSpcReduction="20000"/>
          </a:bodyPr>
          <a:lstStyle/>
          <a:p>
            <a:pPr marL="0" indent="0">
              <a:buNone/>
            </a:pPr>
            <a:r>
              <a:rPr lang="ru-RU" dirty="0" smtClean="0"/>
              <a:t>Начнем с самого нижнего уровня. Он отвечает за обмен физическими сигналами между физическими устройствами, «железом». Компьютерному «железу» картинка понятна только в виде набора нулей и единиц, то есть бит.</a:t>
            </a:r>
          </a:p>
          <a:p>
            <a:pPr marL="0" indent="0">
              <a:buNone/>
            </a:pPr>
            <a:r>
              <a:rPr lang="ru-RU" dirty="0" smtClean="0"/>
              <a:t>Каждый уровень имеет свои PDU (</a:t>
            </a:r>
            <a:r>
              <a:rPr lang="ru-RU" dirty="0" err="1" smtClean="0"/>
              <a:t>Protocol</a:t>
            </a:r>
            <a:r>
              <a:rPr lang="ru-RU" dirty="0" smtClean="0"/>
              <a:t> </a:t>
            </a:r>
            <a:r>
              <a:rPr lang="ru-RU" dirty="0" err="1" smtClean="0"/>
              <a:t>Data</a:t>
            </a:r>
            <a:r>
              <a:rPr lang="ru-RU" dirty="0" smtClean="0"/>
              <a:t> </a:t>
            </a:r>
            <a:r>
              <a:rPr lang="ru-RU" dirty="0" err="1" smtClean="0"/>
              <a:t>Unit</a:t>
            </a:r>
            <a:r>
              <a:rPr lang="ru-RU" dirty="0" smtClean="0"/>
              <a:t>), представляемые в той форме, которая будет понятна на данном уровне и, возможно, на следующем до преобразования. Работа с чистыми данными происходит только на уровнях с пятого по седьмой.</a:t>
            </a:r>
          </a:p>
          <a:p>
            <a:pPr marL="0" indent="0">
              <a:buNone/>
            </a:pPr>
            <a:r>
              <a:rPr lang="ru-RU" b="1" dirty="0" smtClean="0"/>
              <a:t>Устройства физического уровня оперируют битами. Они передаются по кабелям (например, через оптоволокно) или без — например, через </a:t>
            </a:r>
            <a:r>
              <a:rPr lang="ru-RU" b="1" dirty="0" err="1" smtClean="0"/>
              <a:t>Bluetooth</a:t>
            </a:r>
            <a:r>
              <a:rPr lang="ru-RU" b="1" dirty="0" smtClean="0"/>
              <a:t> или IRDA, </a:t>
            </a:r>
            <a:r>
              <a:rPr lang="ru-RU" b="1" dirty="0" err="1" smtClean="0"/>
              <a:t>Wi-Fi</a:t>
            </a:r>
            <a:r>
              <a:rPr lang="ru-RU" b="1" dirty="0" smtClean="0"/>
              <a:t>, GSM, 4G и так далее.</a:t>
            </a:r>
            <a:endParaRPr lang="ru-RU" b="1" dirty="0"/>
          </a:p>
        </p:txBody>
      </p:sp>
    </p:spTree>
    <p:extLst>
      <p:ext uri="{BB962C8B-B14F-4D97-AF65-F5344CB8AC3E}">
        <p14:creationId xmlns:p14="http://schemas.microsoft.com/office/powerpoint/2010/main" val="852109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1143000"/>
          </a:xfrm>
        </p:spPr>
        <p:txBody>
          <a:bodyPr/>
          <a:lstStyle/>
          <a:p>
            <a:r>
              <a:rPr lang="ru-RU" dirty="0" smtClean="0"/>
              <a:t>Второй уровень, канальный</a:t>
            </a:r>
            <a:endParaRPr lang="ru-RU" dirty="0"/>
          </a:p>
        </p:txBody>
      </p:sp>
      <p:sp>
        <p:nvSpPr>
          <p:cNvPr id="3" name="Объект 2"/>
          <p:cNvSpPr>
            <a:spLocks noGrp="1"/>
          </p:cNvSpPr>
          <p:nvPr>
            <p:ph idx="1"/>
          </p:nvPr>
        </p:nvSpPr>
        <p:spPr>
          <a:xfrm>
            <a:off x="107504" y="1988840"/>
            <a:ext cx="8712968" cy="4824536"/>
          </a:xfrm>
        </p:spPr>
        <p:txBody>
          <a:bodyPr>
            <a:noAutofit/>
          </a:bodyPr>
          <a:lstStyle/>
          <a:p>
            <a:pPr marL="0" indent="0">
              <a:buNone/>
            </a:pPr>
            <a:r>
              <a:rPr lang="ru-RU" sz="2800" dirty="0" smtClean="0"/>
              <a:t>Когда два пользователя находятся в одной сети, состоящей только из двух устройств, — это идеальный случай. Но что если этих устройств больше?</a:t>
            </a:r>
          </a:p>
          <a:p>
            <a:pPr marL="0" indent="0">
              <a:buNone/>
            </a:pPr>
            <a:r>
              <a:rPr lang="ru-RU" sz="2800" b="1" dirty="0" smtClean="0"/>
              <a:t>Второй уровень решает проблему адресации при передаче информации. Канальный уровень получает биты и превращает их в кадры (</a:t>
            </a:r>
            <a:r>
              <a:rPr lang="ru-RU" sz="2800" b="1" dirty="0" err="1" smtClean="0"/>
              <a:t>frame</a:t>
            </a:r>
            <a:r>
              <a:rPr lang="ru-RU" sz="2800" b="1" dirty="0" smtClean="0"/>
              <a:t>, также «фреймы»). Задача здесь — сформировать кадры с адресом отправителя и получателя, после чего отправить их по сети.</a:t>
            </a:r>
          </a:p>
        </p:txBody>
      </p:sp>
    </p:spTree>
    <p:extLst>
      <p:ext uri="{BB962C8B-B14F-4D97-AF65-F5344CB8AC3E}">
        <p14:creationId xmlns:p14="http://schemas.microsoft.com/office/powerpoint/2010/main" val="3770405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Второй уровень, канальный</a:t>
            </a:r>
            <a:endParaRPr lang="ru-RU" dirty="0"/>
          </a:p>
        </p:txBody>
      </p:sp>
      <p:sp>
        <p:nvSpPr>
          <p:cNvPr id="3" name="Объект 2"/>
          <p:cNvSpPr>
            <a:spLocks noGrp="1"/>
          </p:cNvSpPr>
          <p:nvPr>
            <p:ph idx="1"/>
          </p:nvPr>
        </p:nvSpPr>
        <p:spPr>
          <a:xfrm>
            <a:off x="251520" y="1700808"/>
            <a:ext cx="8373616" cy="5112568"/>
          </a:xfrm>
        </p:spPr>
        <p:txBody>
          <a:bodyPr>
            <a:normAutofit fontScale="85000" lnSpcReduction="10000"/>
          </a:bodyPr>
          <a:lstStyle/>
          <a:p>
            <a:pPr marL="0" indent="0">
              <a:buNone/>
            </a:pPr>
            <a:r>
              <a:rPr lang="ru-RU" dirty="0" smtClean="0"/>
              <a:t>У канального уровня есть два подуровня — это MAC и LLC. MAC (</a:t>
            </a:r>
            <a:r>
              <a:rPr lang="ru-RU" dirty="0" err="1" smtClean="0"/>
              <a:t>Media</a:t>
            </a:r>
            <a:r>
              <a:rPr lang="ru-RU" dirty="0" smtClean="0"/>
              <a:t> </a:t>
            </a:r>
            <a:r>
              <a:rPr lang="ru-RU" dirty="0" err="1" smtClean="0"/>
              <a:t>Access</a:t>
            </a:r>
            <a:r>
              <a:rPr lang="ru-RU" dirty="0" smtClean="0"/>
              <a:t> </a:t>
            </a:r>
            <a:r>
              <a:rPr lang="ru-RU" dirty="0" err="1" smtClean="0"/>
              <a:t>Control</a:t>
            </a:r>
            <a:r>
              <a:rPr lang="ru-RU" dirty="0" smtClean="0"/>
              <a:t>, контроль доступа к среде) отвечает за присвоение физических MAC-адресов, а LLC (</a:t>
            </a:r>
            <a:r>
              <a:rPr lang="ru-RU" dirty="0" err="1" smtClean="0"/>
              <a:t>Logical</a:t>
            </a:r>
            <a:r>
              <a:rPr lang="ru-RU" dirty="0" smtClean="0"/>
              <a:t> </a:t>
            </a:r>
            <a:r>
              <a:rPr lang="ru-RU" dirty="0" err="1" smtClean="0"/>
              <a:t>Link</a:t>
            </a:r>
            <a:r>
              <a:rPr lang="ru-RU" dirty="0" smtClean="0"/>
              <a:t> </a:t>
            </a:r>
            <a:r>
              <a:rPr lang="ru-RU" dirty="0" err="1" smtClean="0"/>
              <a:t>Control</a:t>
            </a:r>
            <a:r>
              <a:rPr lang="ru-RU" dirty="0" smtClean="0"/>
              <a:t>, контроль логической связи) занимается проверкой и исправлением данных, управляет их передачей. </a:t>
            </a:r>
            <a:r>
              <a:rPr lang="ru-RU" b="1" dirty="0" smtClean="0"/>
              <a:t>На втором уровне OSI работают коммутаторы, их задача — передать сформированные кадры от одного устройства к другому, используя в качестве адресов только физические MAC-адреса.</a:t>
            </a:r>
          </a:p>
          <a:p>
            <a:pPr marL="0" indent="0">
              <a:buNone/>
            </a:pPr>
            <a:r>
              <a:rPr lang="ru-RU" b="1" dirty="0" smtClean="0"/>
              <a:t>На канальном уровне активно используется протокол ARP (</a:t>
            </a:r>
            <a:r>
              <a:rPr lang="ru-RU" b="1" dirty="0" err="1" smtClean="0"/>
              <a:t>Address</a:t>
            </a:r>
            <a:r>
              <a:rPr lang="ru-RU" b="1" dirty="0" smtClean="0"/>
              <a:t> </a:t>
            </a:r>
            <a:r>
              <a:rPr lang="ru-RU" b="1" dirty="0" err="1" smtClean="0"/>
              <a:t>Resolution</a:t>
            </a:r>
            <a:r>
              <a:rPr lang="ru-RU" b="1" dirty="0" smtClean="0"/>
              <a:t> </a:t>
            </a:r>
            <a:r>
              <a:rPr lang="ru-RU" b="1" dirty="0" err="1" smtClean="0"/>
              <a:t>Protocol</a:t>
            </a:r>
            <a:r>
              <a:rPr lang="ru-RU" b="1" dirty="0" smtClean="0"/>
              <a:t> — протокол определения адреса). </a:t>
            </a:r>
            <a:endParaRPr lang="ru-RU" b="1" dirty="0"/>
          </a:p>
        </p:txBody>
      </p:sp>
    </p:spTree>
    <p:extLst>
      <p:ext uri="{BB962C8B-B14F-4D97-AF65-F5344CB8AC3E}">
        <p14:creationId xmlns:p14="http://schemas.microsoft.com/office/powerpoint/2010/main" val="427228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pPr algn="l" fontAlgn="base"/>
            <a:r>
              <a:rPr lang="ru-RU" b="0" i="0" dirty="0" smtClean="0">
                <a:solidFill>
                  <a:srgbClr val="092433"/>
                </a:solidFill>
                <a:effectLst/>
                <a:latin typeface="CoilTrail"/>
              </a:rPr>
              <a:t>Третий уровень, сетевой</a:t>
            </a:r>
            <a:endParaRPr lang="ru-RU" b="0" i="0" dirty="0">
              <a:solidFill>
                <a:srgbClr val="092433"/>
              </a:solidFill>
              <a:effectLst/>
              <a:latin typeface="CoilTrail"/>
            </a:endParaRPr>
          </a:p>
        </p:txBody>
      </p:sp>
      <p:sp>
        <p:nvSpPr>
          <p:cNvPr id="3" name="Объект 2"/>
          <p:cNvSpPr>
            <a:spLocks noGrp="1"/>
          </p:cNvSpPr>
          <p:nvPr>
            <p:ph idx="1"/>
          </p:nvPr>
        </p:nvSpPr>
        <p:spPr>
          <a:xfrm>
            <a:off x="251520" y="1988840"/>
            <a:ext cx="8373616" cy="4680520"/>
          </a:xfrm>
        </p:spPr>
        <p:txBody>
          <a:bodyPr>
            <a:normAutofit/>
          </a:bodyPr>
          <a:lstStyle/>
          <a:p>
            <a:pPr marL="0" indent="0">
              <a:buNone/>
            </a:pPr>
            <a:r>
              <a:rPr lang="ru-RU" b="1" dirty="0" smtClean="0"/>
              <a:t>На третьем уровне появляется новое понятие — маршрутизация. Для этой задачи были созданы устройства третьего уровня — маршрутизаторы (их еще называют роутерами). Маршрутизаторы получают MAC-адрес от коммутаторов с предыдущего уровня и занимаются построением маршрута от одного устройства к другому с учетом всех потенциальных неполадок в сети.</a:t>
            </a:r>
            <a:endParaRPr lang="ru-RU" b="1" dirty="0"/>
          </a:p>
        </p:txBody>
      </p:sp>
    </p:spTree>
    <p:extLst>
      <p:ext uri="{BB962C8B-B14F-4D97-AF65-F5344CB8AC3E}">
        <p14:creationId xmlns:p14="http://schemas.microsoft.com/office/powerpoint/2010/main" val="3513354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143000"/>
          </a:xfrm>
        </p:spPr>
        <p:txBody>
          <a:bodyPr>
            <a:normAutofit fontScale="90000"/>
          </a:bodyPr>
          <a:lstStyle/>
          <a:p>
            <a:pPr algn="l" fontAlgn="base"/>
            <a:r>
              <a:rPr lang="ru-RU" b="0" i="0" dirty="0" smtClean="0">
                <a:solidFill>
                  <a:srgbClr val="092433"/>
                </a:solidFill>
                <a:effectLst/>
                <a:latin typeface="CoilTrail"/>
              </a:rPr>
              <a:t>Четвертый уровень, транспортный</a:t>
            </a:r>
            <a:endParaRPr lang="ru-RU" b="0" i="0" dirty="0">
              <a:solidFill>
                <a:srgbClr val="092433"/>
              </a:solidFill>
              <a:effectLst/>
              <a:latin typeface="CoilTrail"/>
            </a:endParaRPr>
          </a:p>
        </p:txBody>
      </p:sp>
      <p:sp>
        <p:nvSpPr>
          <p:cNvPr id="4" name="Объект 3"/>
          <p:cNvSpPr>
            <a:spLocks noGrp="1"/>
          </p:cNvSpPr>
          <p:nvPr>
            <p:ph sz="half" idx="1"/>
          </p:nvPr>
        </p:nvSpPr>
        <p:spPr>
          <a:xfrm>
            <a:off x="251520" y="3356992"/>
            <a:ext cx="8640960" cy="3340968"/>
          </a:xfrm>
        </p:spPr>
        <p:txBody>
          <a:bodyPr>
            <a:normAutofit fontScale="85000" lnSpcReduction="20000"/>
          </a:bodyPr>
          <a:lstStyle/>
          <a:p>
            <a:pPr marL="0" indent="0">
              <a:buNone/>
            </a:pPr>
            <a:r>
              <a:rPr lang="ru-RU" dirty="0" smtClean="0"/>
              <a:t>Все семь уровней модели OSI можно условно разделить на две группы:</a:t>
            </a:r>
          </a:p>
          <a:p>
            <a:r>
              <a:rPr lang="ru-RU" dirty="0" err="1" smtClean="0"/>
              <a:t>Media</a:t>
            </a:r>
            <a:r>
              <a:rPr lang="ru-RU" dirty="0" smtClean="0"/>
              <a:t> </a:t>
            </a:r>
            <a:r>
              <a:rPr lang="ru-RU" dirty="0" err="1" smtClean="0"/>
              <a:t>layers</a:t>
            </a:r>
            <a:r>
              <a:rPr lang="ru-RU" dirty="0" smtClean="0"/>
              <a:t> (уровни среды),</a:t>
            </a:r>
          </a:p>
          <a:p>
            <a:r>
              <a:rPr lang="ru-RU" dirty="0" err="1" smtClean="0"/>
              <a:t>Host</a:t>
            </a:r>
            <a:r>
              <a:rPr lang="ru-RU" dirty="0" smtClean="0"/>
              <a:t> </a:t>
            </a:r>
            <a:r>
              <a:rPr lang="ru-RU" dirty="0" err="1" smtClean="0"/>
              <a:t>layers</a:t>
            </a:r>
            <a:r>
              <a:rPr lang="ru-RU" dirty="0" smtClean="0"/>
              <a:t> (уровни хоста).</a:t>
            </a:r>
          </a:p>
          <a:p>
            <a:pPr marL="0" indent="0">
              <a:buNone/>
            </a:pPr>
            <a:r>
              <a:rPr lang="ru-RU" dirty="0" smtClean="0"/>
              <a:t>Уровни группы </a:t>
            </a:r>
            <a:r>
              <a:rPr lang="ru-RU" dirty="0" err="1" smtClean="0"/>
              <a:t>Media</a:t>
            </a:r>
            <a:r>
              <a:rPr lang="ru-RU" dirty="0" smtClean="0"/>
              <a:t> </a:t>
            </a:r>
            <a:r>
              <a:rPr lang="ru-RU" dirty="0" err="1" smtClean="0"/>
              <a:t>Layers</a:t>
            </a:r>
            <a:r>
              <a:rPr lang="ru-RU" dirty="0" smtClean="0"/>
              <a:t> (L1, L2, L3) занимаются передачей информации (по кабелю или беспроводной сети), используются сетевыми устройствами, такими как коммутаторы, маршрутизаторы и т.п. Уровни группы </a:t>
            </a:r>
            <a:r>
              <a:rPr lang="ru-RU" dirty="0" err="1" smtClean="0"/>
              <a:t>Host</a:t>
            </a:r>
            <a:r>
              <a:rPr lang="ru-RU" dirty="0" smtClean="0"/>
              <a:t> </a:t>
            </a:r>
            <a:r>
              <a:rPr lang="ru-RU" dirty="0" err="1" smtClean="0"/>
              <a:t>Layers</a:t>
            </a:r>
            <a:r>
              <a:rPr lang="ru-RU" dirty="0" smtClean="0"/>
              <a:t> (L4, L5, L6, L7) используются непосредственно на устройствах, будь то стационарные компьютеры или мобильные устройства.</a:t>
            </a:r>
            <a:endParaRPr lang="ru-RU"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47664" y="1268760"/>
            <a:ext cx="530682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42414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1252</Words>
  <Application>Microsoft Office PowerPoint</Application>
  <PresentationFormat>Экран (4:3)</PresentationFormat>
  <Paragraphs>49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Принцип устройства сетевой модели</vt:lpstr>
      <vt:lpstr>Модель OSI</vt:lpstr>
      <vt:lpstr>Инкапсуляция, декапсуляция</vt:lpstr>
      <vt:lpstr>ПРИМЕР</vt:lpstr>
      <vt:lpstr>Первый, физический уровень</vt:lpstr>
      <vt:lpstr>Второй уровень, канальный</vt:lpstr>
      <vt:lpstr>Второй уровень, канальный</vt:lpstr>
      <vt:lpstr>Третий уровень, сетевой</vt:lpstr>
      <vt:lpstr>Четвертый уровень, транспортный</vt:lpstr>
      <vt:lpstr>Четвертый уровень, транспортный</vt:lpstr>
      <vt:lpstr>Четвертый уровень, транспортный</vt:lpstr>
      <vt:lpstr>Четвертый уровень, транспортный</vt:lpstr>
      <vt:lpstr>Четвертый уровень, транспортный</vt:lpstr>
      <vt:lpstr>Четвертый уровень, транспортный</vt:lpstr>
      <vt:lpstr>Пятый уровень, сеансовый</vt:lpstr>
      <vt:lpstr>Пятый уровень, сеансовый</vt:lpstr>
      <vt:lpstr>Шестой уровень,  представления данных</vt:lpstr>
      <vt:lpstr>Седьмой уровень, прикладной</vt:lpstr>
      <vt:lpstr>Седьмой уровень, прикладной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Принцип устройства сетевой модели</dc:title>
  <dc:creator>bppk_учитель</dc:creator>
  <cp:lastModifiedBy>bppk_учитель</cp:lastModifiedBy>
  <cp:revision>12</cp:revision>
  <dcterms:created xsi:type="dcterms:W3CDTF">2024-02-24T09:07:13Z</dcterms:created>
  <dcterms:modified xsi:type="dcterms:W3CDTF">2024-03-14T10:06:06Z</dcterms:modified>
</cp:coreProperties>
</file>