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5" r:id="rId12"/>
    <p:sldId id="264" r:id="rId13"/>
    <p:sldId id="266" r:id="rId14"/>
    <p:sldId id="270" r:id="rId15"/>
    <p:sldId id="269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5FED64-97E1-4727-8057-4BE5A3CD2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FD42083-0831-4E4A-8224-CA5CD2900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7062B2-C7B0-4882-9A47-0C8099C7A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08B9A3-7556-4AC1-BE44-8E332BA95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6494EAE-ED51-4542-B7B1-F98ECED89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94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E30E31-FE0B-46AD-A07A-7A321A8A6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4D9680B-DEE2-49E7-86F8-72FE86EE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C34043-2769-4C3A-AD5C-C658B08D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BBD817-8607-41EE-95B1-3FD52BEB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858F782-677B-42E5-BBBE-B0A63432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23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4B245CB-A57E-4E65-86E2-51389C677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D2ADA37-A6E2-4A14-8B5B-221A2CEEC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21FB45-BD1D-47F4-9FA6-571708BCB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B0A14C5-9751-48D0-86EB-225A7BF59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3BDC0BF-FB80-4C37-9893-EDEFB91BE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19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4B53E1-6E0E-4BD2-B993-1E27E0C9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01A6B6-208C-4EE5-BA8E-C77E3FCC1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E2D7EC-51AF-4D5F-98F0-9E421D0D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5A7196A-D703-43CE-A8CA-531F0E66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339DBC-7D84-41DF-B412-59724F7E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8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5E860F-0164-4CEE-9121-7805B4CB7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933FF1F-39F2-4850-884E-4C0BDAFA2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275101-3F7B-4C56-8407-061099D1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E5A9F20-A7ED-4DA9-8D29-68B51838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40A7773-2138-40F2-8FFC-36834EFB3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11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2F13F6-8ECF-4949-B8A6-8F619E60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0495C0-A0DD-4D82-BD1F-C5AD61218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291D699-0BB6-4B29-9AAB-36561435E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8454030-35B2-411C-9CF3-085822FBB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0C47244-FB14-4419-AE6E-7CC1EF546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E193C73-454E-46C4-9712-42F8BA717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11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AC2188-5FC0-442B-8A4B-38AF21164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B17ED0C-26CC-4015-8D41-E2F418BEF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DD92953-8B5B-4A22-8F29-98755387B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4CA7216-6216-4822-8489-DD7452DBA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6A3553D-B71E-4064-980F-06908277B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A87EFCA-E611-4903-AF82-CD3BE4C5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38CB0CA-A577-4C59-AE04-372DB45C0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2E2D87F-FDF4-4772-9943-FD4B1F7A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5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7788D1-2593-4D75-BE7F-9B280676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6A1275A-5CD1-415A-A7E8-1DAF2D012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A542405-FEEF-4E48-877D-32492725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67BB0B0-3842-42C7-A123-393D369F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73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F7778DC-9BFA-4196-BFA0-8E62FE8B9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226570F-6AC6-4D43-801C-61B9CCB3C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DA529CF-7CEA-4E7C-A3EB-4B10B684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50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79F436-A946-4282-8BDF-757C3520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9046B6-E8B7-4F1E-9BDA-2E0B7892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C02B464-B095-47BC-BC3A-2FF0C3D08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839FAB4-1785-488D-99C4-6B80A783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61307CF-42CE-4BD9-B025-65A03D1A6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A091DC0-850D-48EA-9646-A5314B4B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5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A046C9-3A94-40B3-B0C3-1CDEB4D5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71CC5E5-A726-4A45-AD85-F931C66089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C9C1D76-0E45-4513-AA66-A957ABE45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3827F99-A11A-4C6E-9B4F-24796D34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2A1C64C-D020-4DE7-A5E9-507C00433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E13959A-2457-4007-8C52-F24356687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8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CDAB92-3636-443A-9306-D73132A69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1C3C661-3209-45D6-B9F0-E313CB45C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4CC876-3813-4D79-81C7-FDB6985E9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B2150-D208-4AA1-84A7-43AF05A41EC5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E8B6B51-AD86-4F0F-A159-22F29B3F2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253E19-66B7-46A5-A5BC-A801A4FF2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FC403-9B48-41FC-AF27-7C3EB016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44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206CF3-5133-4A26-88AF-357811A111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понятия маркетинга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9B8B1EE-1706-4CF1-866D-4B891B3454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Принципы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8</a:t>
            </a:r>
            <a:r>
              <a:rPr lang="ru-RU" dirty="0"/>
              <a:t>) поиск новых путей фирмы для повышения эффективности производственной линии, творческой инициативности персонала по внедрению нововведений;</a:t>
            </a:r>
          </a:p>
          <a:p>
            <a:pPr marL="0" indent="0">
              <a:buNone/>
            </a:pPr>
            <a:r>
              <a:rPr lang="ru-RU" dirty="0"/>
              <a:t>9) повышение качества продукции;</a:t>
            </a:r>
          </a:p>
          <a:p>
            <a:pPr marL="0" indent="0">
              <a:buNone/>
            </a:pPr>
            <a:r>
              <a:rPr lang="ru-RU" dirty="0"/>
              <a:t>10) сокращение издержек;</a:t>
            </a:r>
          </a:p>
          <a:p>
            <a:pPr marL="0" indent="0">
              <a:buNone/>
            </a:pPr>
            <a:r>
              <a:rPr lang="ru-RU" dirty="0"/>
              <a:t>11) организовать поставку продукции фирмы в таком объеме, в такое место и время, которое более всего устраивало бы конечного потребителя;</a:t>
            </a:r>
          </a:p>
          <a:p>
            <a:pPr marL="0" indent="0">
              <a:buNone/>
            </a:pPr>
            <a:r>
              <a:rPr lang="ru-RU" dirty="0"/>
              <a:t>12) отслеживать научно-технический прогресс общества;</a:t>
            </a:r>
          </a:p>
          <a:p>
            <a:pPr marL="0" indent="0">
              <a:buNone/>
            </a:pPr>
            <a:r>
              <a:rPr lang="ru-RU" dirty="0"/>
              <a:t>13) добиваться преимуществ в борьбе с конкурентами.</a:t>
            </a:r>
          </a:p>
          <a:p>
            <a:pPr marL="0" indent="0">
              <a:buNone/>
            </a:pPr>
            <a:r>
              <a:rPr lang="ru-RU" dirty="0"/>
              <a:t>Опыт и практика маркетинга четко обозначили, что применение только каких-то составляющих (изучение товара или изучение потребителей) не дает нужного результата. Лишь комплексный подход дает результат предприятию – позволяет выйти на рынок со своим товаром и быть прибыльным.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3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понятия маркетинга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2370"/>
            <a:ext cx="10515600" cy="510683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 самой сущности маркетинга заложены определенные понятия: потребность (нужда), запрос (спрос), товар и обмен. Исходной составляющей природы человека является нужда: нужда в пище, одежде, тепле, безопасности и прочее, т. е. 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нужда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– это ощущение человеком нехватки чего-либо. А вот нужда, принявшая специфическую форму под воздействием уровня культуры и личности индивида, называется потребностью. Потребности безграничны, и поэтому человек выбирает только те, которые позволяют ему его финансовые возможности. Мир товаров и услуг призван удовлетворять человеческие потребности.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Потребность, подкрепленная покупательской способностью, называется спросом. Спрос – величина изменяемая. На него влияют такие факторы, как уровень цен, уровень доходов, мода и многие другие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77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понятия маркетинга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532249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Товар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– это то, что может удовлетворить потребность (нужду) и предлагается рынку с целью продажи.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Обмен 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– это акт получения чего-либо взамен на что-либо.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Коммерческий обмен двух сторон ценностями есть сделка.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Для совершения сделки необходимо наличие некоторых условий: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а) наличие объектов сделки;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б) наличие субъектов сделки;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в) определение условий совершения сделки;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г) определение времени и места совершения сделки.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Любая сделка происходит на рынке. В современном обществе рынок – не обязательно физическая величина (место).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Отсюда 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роль маркетинга для экономики 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– это повышение торгово-рыночной эффективности.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6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Служба маркетинга на предприятии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Структура маркетинговых служб может строиться по следующим принципам:</a:t>
            </a:r>
          </a:p>
          <a:p>
            <a:pPr marL="0" indent="0">
              <a:buNone/>
            </a:pPr>
            <a:r>
              <a:rPr lang="ru-RU" b="1" dirty="0"/>
              <a:t>1. Функциональный.</a:t>
            </a:r>
            <a:r>
              <a:rPr lang="ru-RU" dirty="0"/>
              <a:t> Самый простой и распространенный среди мелких фирм. Здесь </a:t>
            </a:r>
            <a:r>
              <a:rPr lang="ru-RU" b="1" dirty="0"/>
              <a:t>подразделения создаются в зависимости от функций маркетинга (отдел рекламы, сбыта, ценообразования, сервиса и т. д.). </a:t>
            </a:r>
            <a:r>
              <a:rPr lang="ru-RU" dirty="0"/>
              <a:t>Данная организация отличается простотой управления и небольшими издержками, а с другой стороны – она теряет свою эффективность при увеличении товарного ассортимента и выхода на новые рынки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Служба маркетинга на предприятии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98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dirty="0"/>
              <a:t>Дивизионный. Все отделы службы выполняют однотипные функции, но поделены по какому-либо из признаков:</a:t>
            </a:r>
          </a:p>
          <a:p>
            <a:pPr marL="0" indent="0">
              <a:buNone/>
            </a:pPr>
            <a:r>
              <a:rPr lang="ru-RU" b="1" dirty="0"/>
              <a:t>а) географическому </a:t>
            </a:r>
            <a:r>
              <a:rPr lang="ru-RU" dirty="0"/>
              <a:t>– применяется в компаниях, торгующих по всей территории страны, а также за рубежом. Выделяют отдел планирования, отдел маркетинговых исследований, отдел общественной службы сбыта (продавцы и торговые агенты, проживающие на обслуживаемой территории, поэтому могут эффективно работать с клиентами при минимальных издержках времени и средств на разъезды);</a:t>
            </a:r>
          </a:p>
          <a:p>
            <a:pPr marL="0" indent="0">
              <a:buNone/>
            </a:pPr>
            <a:r>
              <a:rPr lang="ru-RU" b="1" dirty="0"/>
              <a:t>б) рыночному </a:t>
            </a:r>
            <a:r>
              <a:rPr lang="ru-RU" dirty="0"/>
              <a:t>– фирма может строить свою работу применительно к потребителям, составляющим конкретно сегменты рынка. Данная организация будет иметь успех для фирм, реализующих свои товары на разных рынках;</a:t>
            </a:r>
          </a:p>
          <a:p>
            <a:pPr marL="0" indent="0">
              <a:buNone/>
            </a:pPr>
            <a:r>
              <a:rPr lang="ru-RU" b="1" dirty="0"/>
              <a:t>в) товарному </a:t>
            </a:r>
            <a:r>
              <a:rPr lang="ru-RU" dirty="0"/>
              <a:t>– используется в фирмах с широким товарным ассортиментом. Плюсом является быстрота реакции управляющего по товару на возникающие проблемы, а отрицательная сторона – фирма несет большие расходы на содержание такой службы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4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Служба маркетинга на предприятии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dirty="0"/>
              <a:t>Проблемный. Для решения возникшей проблемы формируется группа специалистов из разных подразделений. Результат их работы часто бывает достаточно эффективным.</a:t>
            </a:r>
          </a:p>
          <a:p>
            <a:pPr marL="0" indent="0">
              <a:buNone/>
            </a:pPr>
            <a:r>
              <a:rPr lang="ru-RU" b="1" dirty="0"/>
              <a:t>4. Смешанная организация. </a:t>
            </a:r>
            <a:r>
              <a:rPr lang="ru-RU" dirty="0"/>
              <a:t>Используется крупными компаниями. Основывается на использовании двойной подчиненности. Минусы такой организации – большие затраты, действия часто требуют согласованности, риск возникновения конфликтов. Плюс – охват своим вниманием товаров и рынков.</a:t>
            </a:r>
          </a:p>
          <a:p>
            <a:pPr marL="0" indent="0">
              <a:buNone/>
            </a:pPr>
            <a:r>
              <a:rPr lang="ru-RU" dirty="0"/>
              <a:t>К процессу организации маркетинговых служб каждая фирма подходит самостоятельно. Можно выделить лишь основные предъявляемые требования: эффективность, гибкость, экономичность и высокая квалификация специалистов.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25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Визуальное представление информации, принципы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Презентация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 самостоятельная акция, которая может выступать в форме приема, представления компании, первых лиц, новой продукции компании приглашенной аудитории.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Как правило, 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презентация компании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проводится по случаю ее открытия или создания, ежегодной демонстрации новых достижений, новых видов продукции, услуг, нового лица компании. Презентуется то, что можно увидеть, потрогать, попробовать или прочитать. При 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выходе на новые рынки сбыта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также организуется презентация компании в стране, где открываются филиал, подразделение или представительство. Презентации отличаются от 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пресс-конференции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прежде всего большим количеством приглашенных от различных общественных кругов, большим акцентом на культурную программу, а главное — тематикой.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0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Визуальное представление информации, принципы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презентации включает следующие этапы.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Определение цели и ее приоритетов в области привлечения новых клиентов, формирования имиджа компании, привлечения новых партнеров, в том числе выгодных поставщиков, инвесторов, улучшения отношений с местными органами власти, определенными кругами общественности.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Обоснование 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концептуализации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презентации путем формирования идеи, определения места и сроков проведения, состава участников и размеров совокупных затрат. Целесообразно начинать презентацию во второй половине дня, ее продолжительность - не более 4 часов, в том числе торжественная часть и культурная программа — 1,5-2 часа, ужин или фуршет — 2 часа.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Визуальное представление информации, принципы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Разработка программы презентации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Назначается ответственный (ведущий), занимающий высокий пост в администрации компании и владеющий ораторским искусством и навыками международного этикета. Как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сценарий презентации следующий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ведущий представляет руководителей компании и важных гостей;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показываются рекламные фильмы длительностью 7-12 минут с сюжетами, отражающими идею презентации (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инновационность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общественная значимость, актуальность и оригинальность объекта презентации);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0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Визуальное представление информации, принципы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ведущий предоставляет слово руководителям компании для кратких сообщений на 2-3 минуты с демонстрацией образцов, макета новых видов продукции, технологий;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отводится время на вопросы присутствующих и ответы на них руководителей компании и ведущих специалистов;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ведущий предоставляет слово гостям для выступления с пожеланиями, комментариями, поздравлениями, предложениями и конструктивными замечаниями; предусматривается вручение сувениров, памятных альбомов, значков, адресов;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заключительная часть предполагает проведение банкета, фуршета, неформальный обмен информацией, контакты и другие формы делового PR-общения.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39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E7C694-F507-47DE-8B90-D1A0A7483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Маркетинг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584A74-9E19-4841-AFBE-EECB0BCE7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742"/>
            <a:ext cx="10515600" cy="521035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это единый комплекс организации производства и сбыта товара (услуги), направленный на выявление и удовлетворение потребностей конкретной группы потребителей с целью получения прибыли.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Предпосылками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возникновения маркетинга в конце XIX в. были «дикий рынок» (неорганизованная конкуренция, игнорирование потребностей потребителя, концентрация промышленного и торгового капитала, монополия и т. п.) и антимонопольное законодательство, т. е. государственное регулирование рынка.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19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05FBE6-DDE4-44B9-865A-3D9B54224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Этапы развития маркетинга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B02CE6-DB45-4A0C-8C9C-007828B9C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 этап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связан с ориентацией на производство (длился примерно до 1930-х гг.), т. е. деятельность фирмы направлена на использование производственных возможностей. Так, в это время спрос намного превышает предложение и поэтому любой производитель может продать свой товар (важную роль играет количество товара, а не его качество). Существует конкуренция между покупателями.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40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05FBE6-DDE4-44B9-865A-3D9B54224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Этапы развития маркетинга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B02CE6-DB45-4A0C-8C9C-007828B9C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Второй этап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связан с ориентацией на сбыт (1930 – 1959 гг.). Главной идеей этой концепции являлось то, что необходимо прилагать значительные усилия по сбыту, чтобы товар пользовался спросом. Фирмы стали применять различные методы реализации своей продукции – от агрессивных (принуждения к разовой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покупке)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 ориентации потребителя на долговременные покупки. Хорошо организованное производство и разветвленная сеть сбыта дает приоритет более дорогим или менее качественным товарам.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2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05FBE6-DDE4-44B9-865A-3D9B54224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Этапы развития маркетинга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B02CE6-DB45-4A0C-8C9C-007828B9C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 последующем появляется «потребительская концепция» (конец 1970-х гг.), основанная на желаниях и предпочтениях потребителя. И сбыт будет успешен, если производству предшествует изучение конъюнктуры и потребностей рынка. 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70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05FBE6-DDE4-44B9-865A-3D9B54224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Этапы развития маркетинга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B02CE6-DB45-4A0C-8C9C-007828B9C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Ориентация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фирмы на сиюминутные потребности индивидуума часто противоречили долгосрочному благосостоянию всего общества, что привело к необходимости ориентации на социально-этический маркетинг (1980-е гг.) данная концепция характерна тем, что если производство товара вызывает негативные процессы в природе или каким-то образом вредит обществу, то такое производство должно быть ликвидировано или модифицировано. Все это возможно лишь в обществе с развитым рынком, прошедшим многолетний этап массовой ориентации на маркетинг.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57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05FBE6-DDE4-44B9-865A-3D9B54224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Этапы развития маркетинга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B02CE6-DB45-4A0C-8C9C-007828B9C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Ориентация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фирмы на сиюминутные потребности индивидуума часто противоречили долгосрочному благосостоянию всего общества, что привело к необходимости ориентации на социально-этический маркетинг (1980-е гг.) данная концепция характерна тем, что если производство товара вызывает негативные процессы в природе или каким-то образом вредит обществу, то такое производство должно быть ликвидировано или модифицировано. Все это возможно лишь в обществе с развитым рынком, прошедшим многолетний этап массовой ориентации на маркетинг.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8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</a:t>
            </a:r>
            <a:r>
              <a:rPr lang="ru-RU" b="1" dirty="0" smtClean="0"/>
              <a:t>ять </a:t>
            </a:r>
            <a:r>
              <a:rPr lang="ru-RU" b="1" dirty="0"/>
              <a:t>направлений рыночной деятельности фирм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849" y="1825625"/>
            <a:ext cx="11240219" cy="48771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Каждая из вышеперечисленных концепций имеет свои плюсы и минусы. Соединить конструктивные элементы попыталась концепция маркетинга, предложенная Дж. Маккарти. Эта система включает в себя 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пять направлений рыночной деятельности фирм: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1) продавцы и покупатели (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people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);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2) товар (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product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);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3) цена (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price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);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4) стимулирование сбыта (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promotion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);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5) позиционирование товара на рынке (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place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).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Концепция возникла в 1960-х гг. как реакция на принятие однозначного маркетингового решения.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6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Принципы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1) достижение конечного оправданного результата деятельности фирмы;</a:t>
            </a:r>
          </a:p>
          <a:p>
            <a:pPr marL="0" indent="0">
              <a:buNone/>
            </a:pPr>
            <a:r>
              <a:rPr lang="ru-RU" dirty="0"/>
              <a:t>2) завладение в долговременном периоде определенной долей рынка;</a:t>
            </a:r>
          </a:p>
          <a:p>
            <a:pPr marL="0" indent="0">
              <a:buNone/>
            </a:pPr>
            <a:r>
              <a:rPr lang="ru-RU" dirty="0"/>
              <a:t>3) эффективная реализация товара;</a:t>
            </a:r>
          </a:p>
          <a:p>
            <a:pPr marL="0" indent="0">
              <a:buNone/>
            </a:pPr>
            <a:r>
              <a:rPr lang="ru-RU" dirty="0"/>
              <a:t>4) выбор эффективной маркетинговой стратегии и политики ценообразования;</a:t>
            </a:r>
          </a:p>
          <a:p>
            <a:pPr marL="0" indent="0">
              <a:buNone/>
            </a:pPr>
            <a:r>
              <a:rPr lang="ru-RU" dirty="0"/>
              <a:t>5) создание товаров рыночной новизны, позволяющих фирме быть рентабельной;</a:t>
            </a:r>
          </a:p>
          <a:p>
            <a:pPr marL="0" indent="0">
              <a:buNone/>
            </a:pPr>
            <a:r>
              <a:rPr lang="ru-RU" dirty="0"/>
              <a:t>6) постоянно проводить исследования рынка с целью изучения спроса для дальнейшего активного приспособления к требованиям потенциальных покупателей;</a:t>
            </a:r>
          </a:p>
          <a:p>
            <a:pPr marL="0" indent="0">
              <a:buNone/>
            </a:pPr>
            <a:r>
              <a:rPr lang="ru-RU" dirty="0"/>
              <a:t>7) использовать комплексный подход к увязке поставленных целей с имеющимися ресурсами и возможностями фирмы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1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1092</Words>
  <Application>Microsoft Office PowerPoint</Application>
  <PresentationFormat>Произвольный</PresentationFormat>
  <Paragraphs>79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Основные понятия маркетинга</vt:lpstr>
      <vt:lpstr>Маркетинг</vt:lpstr>
      <vt:lpstr>Этапы развития маркетинга</vt:lpstr>
      <vt:lpstr>Этапы развития маркетинга</vt:lpstr>
      <vt:lpstr>Этапы развития маркетинга</vt:lpstr>
      <vt:lpstr>Этапы развития маркетинга</vt:lpstr>
      <vt:lpstr>Этапы развития маркетинга</vt:lpstr>
      <vt:lpstr>Пять направлений рыночной деятельности фирм</vt:lpstr>
      <vt:lpstr>Принципы маркетинга</vt:lpstr>
      <vt:lpstr>Принципы маркетинга</vt:lpstr>
      <vt:lpstr>Основные понятия маркетинга</vt:lpstr>
      <vt:lpstr>Основные понятия маркетинга</vt:lpstr>
      <vt:lpstr>Служба маркетинга на предприятии</vt:lpstr>
      <vt:lpstr>Служба маркетинга на предприятии</vt:lpstr>
      <vt:lpstr>Служба маркетинга на предприятии</vt:lpstr>
      <vt:lpstr>Визуальное представление информации, принципы.</vt:lpstr>
      <vt:lpstr>Визуальное представление информации, принципы.</vt:lpstr>
      <vt:lpstr>Визуальное представление информации, принципы.</vt:lpstr>
      <vt:lpstr>Визуальное представление информации, принципы.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bppk_учитель</cp:lastModifiedBy>
  <cp:revision>14</cp:revision>
  <dcterms:created xsi:type="dcterms:W3CDTF">2022-11-15T11:38:41Z</dcterms:created>
  <dcterms:modified xsi:type="dcterms:W3CDTF">2022-11-18T11:41:32Z</dcterms:modified>
</cp:coreProperties>
</file>