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301" r:id="rId2"/>
    <p:sldId id="299" r:id="rId3"/>
    <p:sldId id="300" r:id="rId4"/>
    <p:sldId id="256" r:id="rId5"/>
    <p:sldId id="257" r:id="rId6"/>
    <p:sldId id="258" r:id="rId7"/>
    <p:sldId id="259" r:id="rId8"/>
    <p:sldId id="261" r:id="rId9"/>
    <p:sldId id="262" r:id="rId10"/>
    <p:sldId id="302" r:id="rId11"/>
    <p:sldId id="263" r:id="rId12"/>
    <p:sldId id="26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B3BD49-B41A-4E51-8A59-4D41948B8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78500BB-DC51-4218-B859-2AFFE63E8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BE1EBA-4AC5-4755-928A-E030CFFB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7AED06-8517-4CF7-8AAB-CCB5A376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24915D-E86E-4DCC-9A1F-CCD79396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6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3FC1D-0A1E-4AE3-A99A-C23B7F00E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2B6636E-5F41-4F08-9335-FF30429B4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214DDF-CB7B-4A1D-ADF5-42C6A144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4A3555-CBA9-43E2-921D-66689CE9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4570BF1-2AF0-43D8-A10E-A3F15467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9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08B9222-D7C6-4F77-B22E-69575A077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58A7AC4-971A-46EC-87C3-99195A084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77F29F-8B5C-4223-99B4-A9A6C897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ADA5DC2-5E9F-409D-8CB7-B10016A6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8C83B4-0FFF-414F-80E9-342C48D5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63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35F943-24BF-470C-93FA-27C38877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2E0F01-3905-4567-91BE-468CAAE56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0F1B6B1-C66E-4070-9053-3A6D3152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1ACB13-A81A-4357-BF4B-9D03D5DC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81E578-355E-4B99-B1A0-3A98936B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40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944F75-B8F5-4311-BB06-ED6495F57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40E3A3-6156-4041-BBC9-6C199BBA6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47B68E-4944-4CFD-87D1-EA62FCB4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12E45C-6D4A-4BBF-A636-02733617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C624EC-46C3-43EB-871D-903216B3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4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9B7E63-2CF5-4BA7-90DF-6F617C04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98D669-8859-4C40-9B7E-473D0F8BB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4E36C50-DEF0-46FE-A561-E8A7F0439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DBE70B6-0237-4C23-ACCB-DCC0B3C6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7DF964F-F991-4CF1-9306-262053F0E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6A87306-E5FB-41FF-B3BC-8538B555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7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C7AE6C-EFE7-4731-8609-876546A2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C5059C-8B7F-4F3C-9230-D7B026BF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2D8FCB0-7C84-40F4-B096-C447BB345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8F32CE7-E416-477F-95A2-B93864D45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697A118-360C-4833-BDC0-706F4D00F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F8BC1F9-6338-46CA-A47C-2D43791B0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5EC24F8-5B75-4144-870E-A69BA1C1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F452B6C-30F2-46E3-BB1A-7431BAA4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47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0E858D-8E85-4B22-9FF5-3EB06797C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F0EC415-8247-407C-B717-4F8A3B5C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5316F82-F49F-4453-A489-7C4EEDD2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FB5E472-0950-4C58-81E5-0A61A5C5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8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6BA2530-8C91-4AC0-ACFE-F8203619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01CE05D-332D-4ACF-8253-D6DDABF4D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3CD7A76-E909-4B86-B904-D2A2AA3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5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DE26CF-6146-422E-9FD0-556AA2BE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BCD74E-34E7-4AD9-ACF3-C36AD1D13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9646B3B-F4C5-4D89-A684-92BC131F0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EAA0F4-2853-4ADE-9BE2-6732F96F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111248-3254-44ED-96D1-D63040BB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1E28BF0-FD3D-464A-AE2F-A2570F56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28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7BD00E-CC02-475D-BA3D-F325ECFB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28CFFC9-028B-4EB5-9A93-D6F327C715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308D05E-786A-4E89-ADE5-B553E5638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916A9F6-F183-46AF-9C26-05F2DEBB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AA5BBDA-95EA-4E78-B783-D788D5FB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F2BB87-B168-449D-8FD7-3193C814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0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13413A-E4FF-4C68-852C-F282CDE0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330F515-44C8-4D55-99B4-239CA8381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05AE6F-1419-4962-B41A-382FD910C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E837F-C5CC-483D-A2E6-849EF459650B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DB2444-47C5-4D89-A5FD-BA22126D4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3E635C-4D6B-4F6A-9D2A-3F26B5A8D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BF49-05D0-4E7C-92C7-827A96D6E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40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E5ACBA-8F2D-4F84-85D3-5D9DB7A6E6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Понятие сигнала. Модуляция сигнала</a:t>
            </a:r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xmlns="" id="{FE0E765A-7218-43B0-8430-0AC4A7238E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1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0E4E1D-B35E-46D2-AC5E-D58F858DE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BF24302C-638A-40F7-8202-6CDFAF450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743" y="199292"/>
            <a:ext cx="11752414" cy="64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5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B4C8C1-3343-4CC3-9E8E-5885A763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5364"/>
          </a:xfrm>
        </p:spPr>
        <p:txBody>
          <a:bodyPr/>
          <a:lstStyle/>
          <a:p>
            <a:pPr algn="ctr"/>
            <a:r>
              <a:rPr lang="ru-RU" dirty="0"/>
              <a:t>Модем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DCD1F2-9981-49DA-B70E-C3E4FA5D9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16222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Устройство, которое выполняет функции модуляции несущей синусоиды на передающей стороне и демодуляции на приемной стороне, носит название модем (модулятор - демодулятор).</a:t>
            </a:r>
          </a:p>
          <a:p>
            <a:pPr marL="0" indent="0" algn="just">
              <a:buNone/>
            </a:pPr>
            <a:r>
              <a:rPr lang="ru-RU" sz="3200" dirty="0"/>
              <a:t>В скоростных модемах часто используются комбинированные методы модуляции, как правило, амплитудная в сочетании с фазовой.</a:t>
            </a:r>
          </a:p>
        </p:txBody>
      </p:sp>
    </p:spTree>
    <p:extLst>
      <p:ext uri="{BB962C8B-B14F-4D97-AF65-F5344CB8AC3E}">
        <p14:creationId xmlns:p14="http://schemas.microsoft.com/office/powerpoint/2010/main" val="16337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78C946-34DE-4AAA-A6DE-3D9C64D9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24288"/>
            <a:ext cx="11258844" cy="856788"/>
          </a:xfrm>
        </p:spPr>
        <p:txBody>
          <a:bodyPr/>
          <a:lstStyle/>
          <a:p>
            <a:r>
              <a:rPr lang="ru-RU" dirty="0"/>
              <a:t>Варианты задания: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607A291D-C20B-4A0A-B5F8-9C33AB973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1531" y="771526"/>
            <a:ext cx="8794019" cy="584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9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59346E92-C614-4110-90EA-9289AF8A4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3600" dirty="0"/>
              <a:t>Базовые определения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42577413-B248-4F6D-9B5D-344E54AA62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341438"/>
            <a:ext cx="8496300" cy="4824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600" b="1" dirty="0"/>
              <a:t>Сигнал</a:t>
            </a:r>
            <a:r>
              <a:rPr lang="ru-RU" altLang="ru-RU" sz="3600" dirty="0"/>
              <a:t> — любая физическая величина (температура, давление воздуха, интенсивность света, сила тока и т.д.), изменяющаяся со временем.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600" b="1" dirty="0"/>
              <a:t>Электрический сигнал</a:t>
            </a:r>
            <a:r>
              <a:rPr lang="ru-RU" altLang="ru-RU" sz="3600" dirty="0"/>
              <a:t> — электрическая величина (например, напряжение, ток, мощность), изменяющаяся со временем.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59346E92-C614-4110-90EA-9289AF8A4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/>
          <a:lstStyle/>
          <a:p>
            <a:pPr eaLnBrk="1" hangingPunct="1"/>
            <a:r>
              <a:rPr lang="ru-RU" altLang="ru-RU" sz="3600"/>
              <a:t>Базовые определения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42577413-B248-4F6D-9B5D-344E54AA62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24614" y="1400176"/>
            <a:ext cx="9562915" cy="482441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200" b="1" dirty="0"/>
              <a:t>Аналоговый сигнал</a:t>
            </a:r>
            <a:r>
              <a:rPr lang="ru-RU" altLang="ru-RU" sz="3200" dirty="0"/>
              <a:t> — может принимать любые значения в определенных пределах. Устройства, работающие с аналоговыми сигналами, — аналоговые устройства. Аналоговый сигнал изменяется </a:t>
            </a:r>
            <a:r>
              <a:rPr lang="ru-RU" altLang="ru-RU" sz="3200" i="1" dirty="0"/>
              <a:t>аналогично</a:t>
            </a:r>
            <a:r>
              <a:rPr lang="ru-RU" altLang="ru-RU" sz="3200" dirty="0"/>
              <a:t> физической величине, т. е. непрерывно.</a:t>
            </a:r>
            <a:endParaRPr lang="ru-RU" altLang="ru-RU" sz="32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3200" b="1" dirty="0"/>
              <a:t>Цифровой сигнал</a:t>
            </a:r>
            <a:r>
              <a:rPr lang="ru-RU" altLang="ru-RU" sz="3200" dirty="0"/>
              <a:t> — может принимать только два значения. Причём разрешены некоторые отклонения от этих значений  Устройства, работающие с цифровыми сигналами, — цифровые устройства.</a:t>
            </a:r>
          </a:p>
        </p:txBody>
      </p:sp>
      <p:sp>
        <p:nvSpPr>
          <p:cNvPr id="5122" name="Номер слайда 5">
            <a:extLst>
              <a:ext uri="{FF2B5EF4-FFF2-40B4-BE49-F238E27FC236}">
                <a16:creationId xmlns:a16="http://schemas.microsoft.com/office/drawing/2014/main" xmlns="" id="{546CE98F-E7D3-4145-8747-EFE806F8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27E781-30A2-4A93-81BF-14337FC3807B}" type="slidenum">
              <a:rPr lang="ru-RU" altLang="ru-RU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67B183-FA3F-409B-9872-FA858FF9FA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Аналоговая модуляция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BDCA7D6-9248-4370-A159-D5613599CF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E01EDB5-C286-405E-AC73-702E56E3E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01" y="181991"/>
            <a:ext cx="10635449" cy="637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DE443F-4272-456F-AB11-8BDAAF7C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368" y="609601"/>
            <a:ext cx="9404723" cy="932199"/>
          </a:xfrm>
        </p:spPr>
        <p:txBody>
          <a:bodyPr/>
          <a:lstStyle/>
          <a:p>
            <a:pPr algn="ctr"/>
            <a:r>
              <a:rPr lang="ru-RU" dirty="0"/>
              <a:t>Дискретная модуляция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CA35AE-AACF-4282-92B3-D0297C43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97" y="1541800"/>
            <a:ext cx="10262586" cy="47065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В настоящее время все чаще данные, изначально имеющие аналоговую форму - речь, телевизионное изображение, - передаются по каналам связи в дискретном виде, то есть в виде последовательности единиц и нулей. </a:t>
            </a:r>
          </a:p>
          <a:p>
            <a:pPr marL="0" indent="0" algn="just">
              <a:buNone/>
            </a:pPr>
            <a:r>
              <a:rPr lang="ru-RU" sz="3200" b="1" dirty="0"/>
              <a:t>Процесс представления аналоговой информации в дискретной форме называется дискретной модуляцией. Термины модуляция и кодирование часто используют как синонимы.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BF3CE8-118A-4C4B-8224-58EE9A00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55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Методы аналоговой модуляции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FDEF3F-05FD-4FDF-B6AF-9E3EAB283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/>
              <a:t>Аналоговая модуляция является таким способом физического кодирования, при котором информация кодируется изменением амплитуды, частоты или фазы синусоидального сигнала несущей частоты. </a:t>
            </a:r>
          </a:p>
        </p:txBody>
      </p:sp>
    </p:spTree>
    <p:extLst>
      <p:ext uri="{BB962C8B-B14F-4D97-AF65-F5344CB8AC3E}">
        <p14:creationId xmlns:p14="http://schemas.microsoft.com/office/powerpoint/2010/main" val="10561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F07318-6A09-4C0F-8E33-A4C923CD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115409"/>
            <a:ext cx="12046998" cy="1855433"/>
          </a:xfrm>
        </p:spPr>
        <p:txBody>
          <a:bodyPr>
            <a:normAutofit fontScale="90000"/>
          </a:bodyPr>
          <a:lstStyle/>
          <a:p>
            <a:pPr lvl="0" algn="just">
              <a:spcBef>
                <a:spcPts val="1000"/>
              </a:spcBef>
            </a:pPr>
            <a:r>
              <a:rPr lang="ru-RU" sz="2400" dirty="0">
                <a:solidFill>
                  <a:prstClr val="white"/>
                </a:solidFill>
              </a:rPr>
              <a:t>На диаграмме (рисунок 1.2, а) показана последовательность бит исходной информации, представленная потенциалами высокого уровня для логической единицы и потенциалом нулевого уровня для логического нуля. Такой способ кодирования называется потенциальным кодом, который часто используется при передаче данных между блоками компьютера.</a:t>
            </a:r>
            <a:r>
              <a:rPr lang="ru-RU" sz="2000" dirty="0">
                <a:solidFill>
                  <a:prstClr val="white"/>
                </a:solidFill>
              </a:rPr>
              <a:t/>
            </a:r>
            <a:br>
              <a:rPr lang="ru-RU" sz="2000" dirty="0">
                <a:solidFill>
                  <a:prstClr val="white"/>
                </a:solidFill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02960B6D-13E0-4F9F-9673-E149AE5A8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4024" y="832338"/>
            <a:ext cx="9884314" cy="597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F07318-6A09-4C0F-8E33-A4C923CD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213064"/>
            <a:ext cx="12046998" cy="1633491"/>
          </a:xfrm>
        </p:spPr>
        <p:txBody>
          <a:bodyPr/>
          <a:lstStyle/>
          <a:p>
            <a:pPr lvl="0" algn="just">
              <a:spcBef>
                <a:spcPts val="1000"/>
              </a:spcBef>
            </a:pPr>
            <a:r>
              <a:rPr lang="ru-RU" sz="2400" dirty="0"/>
              <a:t>При частотной модуляции (рисунок 1.2, в) значения 0 и 1 исходных данных передаются синусоидами с различной частотой – f</a:t>
            </a:r>
            <a:r>
              <a:rPr lang="ru-RU" sz="2400" baseline="-25000" dirty="0"/>
              <a:t>1</a:t>
            </a:r>
            <a:r>
              <a:rPr lang="ru-RU" sz="2400" dirty="0"/>
              <a:t> и f</a:t>
            </a:r>
            <a:r>
              <a:rPr lang="ru-RU" sz="2400" baseline="-25000" dirty="0"/>
              <a:t>2</a:t>
            </a:r>
            <a:r>
              <a:rPr lang="ru-RU" sz="2400" dirty="0"/>
              <a:t>. Этот способ модуляции не требует сложных схем в модемах и обычно применяется в низкоскоростных модемах, работающих на скоростях 300 или 1200 бит/с.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02960B6D-13E0-4F9F-9673-E149AE5A8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2980" y="1711570"/>
            <a:ext cx="8160602" cy="493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F07318-6A09-4C0F-8E33-A4C923CD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213065"/>
            <a:ext cx="12046998" cy="1464816"/>
          </a:xfrm>
        </p:spPr>
        <p:txBody>
          <a:bodyPr/>
          <a:lstStyle/>
          <a:p>
            <a:pPr lvl="0" algn="just">
              <a:spcBef>
                <a:spcPts val="1000"/>
              </a:spcBef>
            </a:pPr>
            <a:r>
              <a:rPr lang="ru-RU" sz="2400" dirty="0"/>
              <a:t>При фазовой модуляции (рисунок 1,2 г) значениям данных 0 и 1 соответствуют сигналы одинаковой частоты, но с различной фазой, например 0 и 180 градусов или 0,90,180 и 270 градусов.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02960B6D-13E0-4F9F-9673-E149AE5A8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4308" y="1536669"/>
            <a:ext cx="8651630" cy="523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374</Words>
  <Application>Microsoft Office PowerPoint</Application>
  <PresentationFormat>Произвольный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Понятие сигнала. Модуляция сигнала</vt:lpstr>
      <vt:lpstr>Базовые определения</vt:lpstr>
      <vt:lpstr>Базовые определения</vt:lpstr>
      <vt:lpstr>Аналоговая модуляция</vt:lpstr>
      <vt:lpstr>Дискретная модуляция</vt:lpstr>
      <vt:lpstr>Методы аналоговой модуляции </vt:lpstr>
      <vt:lpstr>На диаграмме (рисунок 1.2, а) показана последовательность бит исходной информации, представленная потенциалами высокого уровня для логической единицы и потенциалом нулевого уровня для логического нуля. Такой способ кодирования называется потенциальным кодом, который часто используется при передаче данных между блоками компьютера. </vt:lpstr>
      <vt:lpstr>При частотной модуляции (рисунок 1.2, в) значения 0 и 1 исходных данных передаются синусоидами с различной частотой – f1 и f2. Этот способ модуляции не требует сложных схем в модемах и обычно применяется в низкоскоростных модемах, работающих на скоростях 300 или 1200 бит/с.</vt:lpstr>
      <vt:lpstr>При фазовой модуляции (рисунок 1,2 г) значениям данных 0 и 1 соответствуют сигналы одинаковой частоты, но с различной фазой, например 0 и 180 градусов или 0,90,180 и 270 градусов.</vt:lpstr>
      <vt:lpstr>Презентация PowerPoint</vt:lpstr>
      <vt:lpstr>Модем</vt:lpstr>
      <vt:lpstr>Варианты задания: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Аналоговая модуляция</dc:title>
  <dc:creator>bppk_учитель</dc:creator>
  <cp:lastModifiedBy>bppk_учитель</cp:lastModifiedBy>
  <cp:revision>17</cp:revision>
  <dcterms:created xsi:type="dcterms:W3CDTF">2020-03-24T06:35:27Z</dcterms:created>
  <dcterms:modified xsi:type="dcterms:W3CDTF">2022-05-27T09:16:11Z</dcterms:modified>
</cp:coreProperties>
</file>