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5" r:id="rId1"/>
    <p:sldMasterId id="2147484017" r:id="rId2"/>
    <p:sldMasterId id="2147484020" r:id="rId3"/>
    <p:sldMasterId id="2147484021" r:id="rId4"/>
    <p:sldMasterId id="2147485401" r:id="rId5"/>
  </p:sldMasterIdLst>
  <p:notesMasterIdLst>
    <p:notesMasterId r:id="rId36"/>
  </p:notesMasterIdLst>
  <p:sldIdLst>
    <p:sldId id="367" r:id="rId6"/>
    <p:sldId id="371" r:id="rId7"/>
    <p:sldId id="368" r:id="rId8"/>
    <p:sldId id="277" r:id="rId9"/>
    <p:sldId id="288" r:id="rId10"/>
    <p:sldId id="278" r:id="rId11"/>
    <p:sldId id="309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9" r:id="rId20"/>
    <p:sldId id="320" r:id="rId21"/>
    <p:sldId id="364" r:id="rId22"/>
    <p:sldId id="323" r:id="rId23"/>
    <p:sldId id="324" r:id="rId24"/>
    <p:sldId id="325" r:id="rId25"/>
    <p:sldId id="326" r:id="rId26"/>
    <p:sldId id="327" r:id="rId27"/>
    <p:sldId id="329" r:id="rId28"/>
    <p:sldId id="330" r:id="rId29"/>
    <p:sldId id="331" r:id="rId30"/>
    <p:sldId id="332" r:id="rId31"/>
    <p:sldId id="333" r:id="rId32"/>
    <p:sldId id="334" r:id="rId33"/>
    <p:sldId id="369" r:id="rId34"/>
    <p:sldId id="37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573" autoAdjust="0"/>
  </p:normalViewPr>
  <p:slideViewPr>
    <p:cSldViewPr>
      <p:cViewPr>
        <p:scale>
          <a:sx n="77" d="100"/>
          <a:sy n="77" d="100"/>
        </p:scale>
        <p:origin x="-117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B780574-0666-40BB-A50C-5B092AA43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4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479155-A9E8-48FF-A9D1-9A779944593E}" type="slidenum">
              <a:rPr lang="ru-RU" altLang="ru-RU" sz="1200">
                <a:latin typeface="Times New Roman" pitchFamily="18" charset="0"/>
                <a:cs typeface="Arial" charset="0"/>
              </a:rPr>
              <a:pPr algn="r" eaLnBrk="1" hangingPunct="1"/>
              <a:t>12</a:t>
            </a:fld>
            <a:endParaRPr lang="ru-RU" altLang="ru-RU" sz="1200">
              <a:latin typeface="Times New Roman" pitchFamily="18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16C5DA0-FC14-4575-9CB5-5197AE0F0D19}" type="slidenum">
              <a:rPr lang="ru-RU" altLang="ru-RU" sz="1200">
                <a:latin typeface="Times New Roman" pitchFamily="18" charset="0"/>
                <a:cs typeface="Arial" charset="0"/>
              </a:rPr>
              <a:pPr algn="r" eaLnBrk="1" hangingPunct="1"/>
              <a:t>14</a:t>
            </a:fld>
            <a:endParaRPr lang="ru-RU" altLang="ru-RU" sz="1200">
              <a:latin typeface="Times New Roman" pitchFamily="18" charset="0"/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80574-0666-40BB-A50C-5B092AA4391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B96C7F9-DCC0-4CDE-99F0-768F9A11B7A3}" type="slidenum">
              <a:rPr lang="ru-RU" altLang="ru-RU" sz="1200"/>
              <a:pPr algn="r" eaLnBrk="1" hangingPunct="1"/>
              <a:t>23</a:t>
            </a:fld>
            <a:endParaRPr lang="ru-RU" altLang="ru-RU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0F125B-5A7F-4BA6-9F5C-B88BB6000997}" type="slidenum">
              <a:rPr lang="ru-RU" altLang="ru-RU" sz="1200"/>
              <a:pPr algn="r" eaLnBrk="1" hangingPunct="1"/>
              <a:t>28</a:t>
            </a:fld>
            <a:endParaRPr lang="ru-RU" altLang="ru-RU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4C65-2542-41DE-9B8E-E76AFFD20A59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F598-7D9E-4A2E-AA4A-8709086C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71998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C10A-EC4B-4261-962D-3E905BF6798E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1813-F73B-4982-926E-2B3560CC3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5826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9F6C-3242-4C65-BD99-D626281AE251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6BD3-F1DC-4593-9024-897D947EF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78175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9805-25C7-418D-B970-3D696BCC630F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1323-1C79-4DA0-B9EE-50D3CE062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89772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89CA-F522-44A0-B857-757DEE8C5055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F51C-B83D-43CF-9CD3-156BDF5D4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5856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6896-31CF-4E48-B857-EFACCF224B55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7FCF-59E6-48ED-BEE5-AE0A07530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55121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497F5-922C-44A4-AD05-7861FE52EB88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355D-235E-4508-8921-1B36FBA9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00309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39CA-A799-48EC-9CFC-C4CD38F50AF3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B8E5-3617-4AC2-B723-480B28C8F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33757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9FE0-393D-48A4-80F1-BE91B72DDCE8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281A-8B14-4671-8627-F26BBF1A1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6249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0201A-DD8B-4EC0-9DC0-954B0B91AA27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D496-A174-46D3-8973-3653D195A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13471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AB79-72A7-4717-8849-15A3FCD28442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3C2C-555D-4852-85F3-6B433A98B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975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B698-C22E-4031-A503-ECDFDE29DE9B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D338-4D5F-4EEE-B970-63640DE62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383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BCC8-5539-4B1F-8086-8FBA2A3216AC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165A-14B2-4F2C-9362-91BF45DBB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6753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8D8A-32A1-42AA-BB7E-0FAFF3313FE9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AE15-743E-4A2B-883A-093F4A2FB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14616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4000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4000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9C3AC-D303-467B-9B26-9D33C815D751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675B-30D9-4A24-ADBE-DC9A1E082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4063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2AB4C-2049-4F65-ADE2-84E4C0295FE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8AC9-7CD9-4169-B522-1EDA13417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23551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12FD-CB69-4DC9-825E-7D3800D2ECB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AB2C-E70A-42E3-90A1-06AC270C0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85068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749C-8367-47DD-95C1-F06CB6A8FCC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CD94-2841-41AE-96F5-623C0DEA3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4665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0A4C-2DEF-46CC-A584-27807421E3F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DC606-A834-4E32-A96A-BFB324D42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92287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045A-7BFB-477C-AE12-2252A0799FB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2C62-A1AF-46E4-875E-80C739591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56985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F651-4485-457B-8592-F9F4FF42AA22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4604-ED8E-4570-8084-96B5B6BA3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02553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C3BD-946D-467F-94DD-60C7CA3A5D3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F19A-D152-44A3-80CF-AA8DB0CEC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64155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A6E8-0739-4072-AE70-F6F067CD52E7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CA96-DEFF-499B-BB4D-0AD6DE04A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6737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5E86-B55F-4578-ADAD-0838702CA2F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165F8-9849-4EB6-BBE1-59D3A2EFF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8670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8780-3C8B-4544-9302-47863D5B451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E11C-4409-478B-8C33-624D8FEDA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2188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BB90-3EA9-46C5-9278-12610F4424A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D9A7-B974-427F-9EC0-66178CB0A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22696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7884-9F1D-462E-92AE-58A9B04CA54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782-7D5C-4FB6-BEED-78F95278A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49894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ED94-CAA0-4CD7-B9EB-0A062386DB2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F053-0209-4A0B-B2C0-91A6E7463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73837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03BD-C3E4-45ED-9C75-CB42E12883A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7EBE-BBE6-4049-A373-E84B1B132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63658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700B-6C08-42B5-895E-78E5279A27C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2DF8-1551-4A34-B96D-68F13632C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5424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554163"/>
            <a:ext cx="4267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4002-565B-4B0D-93AA-F6289FEF423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577F-73DF-4B32-9818-4DCFC46EA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40285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5DFD-DA31-40C0-A778-8DEACC6B2BD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6E27-BB2F-4CD6-967A-F58DC913B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16533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D775-84C5-4864-8C49-39DD34881D1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0138-D21D-436C-AD20-62A6FEC52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12709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4DFE-17D6-4A90-87DA-D30AF03F0E5A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C891-F07C-4863-9F23-C8C096B0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4952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AC8A-3FB5-4DBC-A896-2BB6178C08E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365A-4628-48D3-BB16-BD4DBCAF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49917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A28E3-D6E8-464C-A17E-8672DBB98F9C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7D78-F079-4892-BF00-DE1BADC2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98505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A807-ACAC-491D-A1B2-F8380800274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D92B-AFB8-4657-8396-D26EC0D83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55082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94D9-FFA3-4853-AF15-EF5649580BEE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C2C7-47E2-40B3-B44B-00F42AB4C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988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2171700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6362700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FE72-20C0-471C-9256-C91E8BEF673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356A-4572-409A-A474-BD2E0991C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02633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CD74-E20B-4376-9C79-6A53D6B9FFA9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D94F-3D88-41DB-9692-E71E95B44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0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D106-9C75-4255-8709-BCF5AB05B73E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AE0-36FC-4DAA-A491-45DD72CB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1636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1DB7-E279-4D0C-A3F0-15DFB3F6F1FD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BDB7-14F0-4B0B-899B-F90E0EC95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16300-B33D-4CFE-A9A8-84ED51F1F23B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8C76-079C-4075-AB1E-D9C419218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63612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44ED-3732-4676-8123-99C5EB92A4A6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DB11-510C-4DC4-B57F-D259CD324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74622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FF16-4566-4733-B1D9-AB2A35542F5F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F2CC-D812-4C5F-AE37-39A869BD1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90029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0A4E-8244-449E-8BAA-26EB4518B01A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16B8-417A-48E8-B49E-606C73A5A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149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AFD60-EC74-4DD5-BA34-4CD946359F58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D2F2-6FF1-4096-8F4B-761C3E388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91793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12CD-B53F-4412-8CDC-B7AB294A8588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EE41-7B12-4080-A029-5F8A3AD8C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61833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D7FC0-1CA9-47E8-B16C-EE8364E8620B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3B9D-9196-4D52-8CFF-E52DBE720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1086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43B2-07EC-4123-B046-0B7588E5BDA0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EBEB-6241-418E-BDDA-316CF5636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81073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D83D-CC90-4275-B652-57B08D8711CE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786E-2F25-4BCA-B016-594F7694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69826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11AC-F5D1-431F-95A8-C81ECCA94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9454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323B-DF1E-43AD-BCB7-98B6C9D1BBA7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D34F-A641-42CF-8335-E253D3338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8911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C5E4-3474-4D43-8DB3-5919B2F79A43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03B2-0C64-42F8-9C9C-5658C3A0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6489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AFA6-64E6-471E-8311-1C6FC4A64FB9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21E8-384A-4E08-9E81-E7BBBFE5D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7061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F20E-CB33-4D49-9097-544AFF75A9DE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90F0-FBBF-4B14-9D5C-78BAA4B7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48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570080-9564-4CAB-A846-F51BFC52195D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36AB1E6-C275-4AA3-A4AE-9B043666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82" r:id="rId1"/>
    <p:sldLayoutId id="2147485583" r:id="rId2"/>
    <p:sldLayoutId id="2147485584" r:id="rId3"/>
    <p:sldLayoutId id="2147485585" r:id="rId4"/>
    <p:sldLayoutId id="2147485586" r:id="rId5"/>
    <p:sldLayoutId id="2147485587" r:id="rId6"/>
    <p:sldLayoutId id="2147485588" r:id="rId7"/>
    <p:sldLayoutId id="2147485589" r:id="rId8"/>
    <p:sldLayoutId id="2147485590" r:id="rId9"/>
    <p:sldLayoutId id="2147485591" r:id="rId10"/>
    <p:sldLayoutId id="2147485592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0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5pPr>
      <a:lvl6pPr marL="5111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6pPr>
      <a:lvl7pPr marL="9683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7pPr>
      <a:lvl8pPr marL="14255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8pPr>
      <a:lvl9pPr marL="18827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6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1561B22-4C1B-44C0-BEAC-59F6A5A26A74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40763" y="6515100"/>
            <a:ext cx="465137" cy="273050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74B6B42-025E-4A8A-923D-036C2B0D6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593" r:id="rId1"/>
    <p:sldLayoutId id="2147485594" r:id="rId2"/>
    <p:sldLayoutId id="2147485595" r:id="rId3"/>
    <p:sldLayoutId id="2147485596" r:id="rId4"/>
    <p:sldLayoutId id="2147485597" r:id="rId5"/>
    <p:sldLayoutId id="2147485598" r:id="rId6"/>
    <p:sldLayoutId id="2147485599" r:id="rId7"/>
    <p:sldLayoutId id="2147485600" r:id="rId8"/>
    <p:sldLayoutId id="2147485601" r:id="rId9"/>
    <p:sldLayoutId id="2147485602" r:id="rId10"/>
    <p:sldLayoutId id="2147485603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15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5pPr>
      <a:lvl6pPr marL="5111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6pPr>
      <a:lvl7pPr marL="9683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7pPr>
      <a:lvl8pPr marL="14255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8pPr>
      <a:lvl9pPr marL="18827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4F"/>
          </a:solidFill>
          <a:latin typeface="Rockwell" pitchFamily="18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>
          <a:solidFill>
            <a:schemeClr val="tx1"/>
          </a:solidFill>
          <a:latin typeface="+mn-lt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2300">
          <a:solidFill>
            <a:schemeClr val="tx1"/>
          </a:solidFill>
          <a:latin typeface="+mn-lt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16446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1018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25590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016250" indent="-182563" algn="l" rtl="0" eaLnBrk="0" fontAlgn="base" hangingPunct="0">
        <a:spcBef>
          <a:spcPts val="400"/>
        </a:spcBef>
        <a:spcAft>
          <a:spcPct val="0"/>
        </a:spcAft>
        <a:buClr>
          <a:srgbClr val="B32C16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22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8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9F074A-F2AC-4552-9BEB-989BEE98E75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36BCB1-A818-4871-80B3-B19CCA4E5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2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2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43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C71E7-B4C6-4190-A481-2A7EBC54C25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49B207-3F22-4F4A-B74D-40A6CA763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1" r:id="rId1"/>
    <p:sldLayoutId id="2147485572" r:id="rId2"/>
    <p:sldLayoutId id="2147485573" r:id="rId3"/>
    <p:sldLayoutId id="2147485574" r:id="rId4"/>
    <p:sldLayoutId id="2147485575" r:id="rId5"/>
    <p:sldLayoutId id="2147485576" r:id="rId6"/>
    <p:sldLayoutId id="2147485577" r:id="rId7"/>
    <p:sldLayoutId id="2147485578" r:id="rId8"/>
    <p:sldLayoutId id="2147485579" r:id="rId9"/>
    <p:sldLayoutId id="2147485580" r:id="rId10"/>
    <p:sldLayoutId id="2147485581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43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BB4AE38-8D8F-4628-BB98-85F80C0B3F2D}" type="datetimeFigureOut">
              <a:rPr lang="en-US"/>
              <a:pPr>
                <a:defRPr/>
              </a:pPr>
              <a:t>2/27/2019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85B6872-C753-4749-B1BA-09A3FEB2E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&#1056;&#1072;&#1073;&#1086;&#1095;&#1080;&#1081;%20&#1089;&#1090;&#1086;&#1083;\&#1058;&#1086;&#1087;&#1057;&#1083;&#1072;&#1081;&#1076;\&#1043;&#1088;&#1077;&#1085;&#1083;&#1072;&#1085;&#1076;&#1089;&#1082;&#1080;&#1081;%20&#1082;&#1080;&#1090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hiroptera.ru/uploads/photos/vidy-letuchikh-myshejj/thumb/big-RGB_2772s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otimg15.fotki.com/a/91_203/164_69/1004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news.nationalgeographic.com/news/2007/01/images/070108-bat-sucke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&#1056;&#1072;&#1073;&#1086;&#1095;&#1080;&#1081;%20&#1089;&#1090;&#1086;&#1083;\&#1058;&#1086;&#1087;&#1057;&#1083;&#1072;&#1081;&#1076;\&#1047;&#1074;&#1091;&#1082;&#1080;%20&#1083;&#1077;&#1090;&#1091;&#1095;&#1080;&#1093;%20&#1084;&#1099;&#1096;&#1077;&#1081;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A0%D0%B0%D0%B4%D0%B8%D0%BE%D0%BB%D0%BE%D0%BA%D0%B0%D1%86%D0%B8%D1%8F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://ru.wikipedia.org/wiki/%D0%AD%D1%85%D0%BE_(%D1%84%D0%B8%D0%B7%D0%B8%D0%BA%D0%B0)" TargetMode="Externa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ru.wikipedia.org/wiki/%D0%A0%D0%B0%D0%B4%D0%B8%D0%BE%D0%B2%D0%BE%D0%BB%D0%BD%D1%8B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ru.wikipedia.org/w/index.php?title=%D0%97%D0%B2%D1%83%D0%BA%D0%BE%D0%BB%D0%BE%D0%BA%D0%B0%D1%86%D0%B8%D1%8F&amp;action=edit&amp;redlink=1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ru.wikipedia.org/w/index.php?title=%D0%97%D0%B2%D1%83%D0%BA%D0%BE%D0%B2%D1%8B%D0%B5_%D0%B2%D0%BE%D0%BB%D0%BD%D1%8B&amp;action=edit&amp;redlink=1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804" y="1700808"/>
            <a:ext cx="885698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Индивидуальный учебный проект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по дисциплине </a:t>
            </a:r>
            <a:r>
              <a:rPr lang="ru-RU" sz="2800" u="sng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«Физика»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Тема: </a:t>
            </a:r>
            <a:r>
              <a:rPr lang="ru-RU" sz="4000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sz="4000" u="sng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П</a:t>
            </a:r>
            <a:r>
              <a:rPr lang="ru-RU" sz="4000" u="sng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риродные сонары »</a:t>
            </a:r>
            <a:endParaRPr lang="ru-RU" sz="4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Выполнил студент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Группы </a:t>
            </a:r>
            <a:r>
              <a:rPr lang="ru-RU" u="sng" dirty="0" smtClean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1А1-18</a:t>
            </a:r>
            <a:endParaRPr lang="ru-RU" sz="16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Пыхтенков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Артем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Александрович</a:t>
            </a:r>
            <a:endParaRPr lang="ru-RU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939872"/>
              </p:ext>
            </p:extLst>
          </p:nvPr>
        </p:nvGraphicFramePr>
        <p:xfrm>
          <a:off x="184804" y="332656"/>
          <a:ext cx="8754299" cy="169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Документ" r:id="rId3" imgW="6691924" imgH="1357817" progId="Word.Document.12">
                  <p:embed/>
                </p:oleObj>
              </mc:Choice>
              <mc:Fallback>
                <p:oleObj name="Документ" r:id="rId3" imgW="6691924" imgH="135781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04" y="332656"/>
                        <a:ext cx="8754299" cy="1699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2483768" y="644152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rPr>
              <a:t>2019 год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2459863" y="5956896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</a:rPr>
              <a:t>Руководитель</a:t>
            </a:r>
            <a:r>
              <a:rPr lang="ru-RU" altLang="ru-RU" sz="1800" dirty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ru-RU" altLang="ru-RU" sz="1800" dirty="0" err="1">
                <a:solidFill>
                  <a:schemeClr val="bg1"/>
                </a:solidFill>
                <a:latin typeface="Arial" charset="0"/>
              </a:rPr>
              <a:t>Гудимова</a:t>
            </a:r>
            <a:r>
              <a:rPr lang="ru-RU" altLang="ru-RU" sz="1800" dirty="0">
                <a:solidFill>
                  <a:schemeClr val="bg1"/>
                </a:solidFill>
                <a:latin typeface="Arial" charset="0"/>
              </a:rPr>
              <a:t> М.В</a:t>
            </a:r>
          </a:p>
        </p:txBody>
      </p:sp>
    </p:spTree>
    <p:extLst>
      <p:ext uri="{BB962C8B-B14F-4D97-AF65-F5344CB8AC3E}">
        <p14:creationId xmlns:p14="http://schemas.microsoft.com/office/powerpoint/2010/main" val="41751109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9004" y="18864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Зачем дельфинам </a:t>
            </a:r>
            <a:r>
              <a:rPr lang="ru-RU" sz="36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эхолокация</a:t>
            </a:r>
            <a:r>
              <a:rPr lang="ru-RU" sz="36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94211" name="Объект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3749551" cy="466407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>
                <a:latin typeface="Arial Black" panose="020B0A04020102020204" pitchFamily="34" charset="0"/>
              </a:rPr>
              <a:t>Максимальное количество информации о внешнем мире человеку дает зрение. Но в воде зрение теряет основную роль в анализе окружающей среды. У дельфинов основную информацию дает звук, и, аналогично, большинство путей вегетативной системы у них проходит через область мозга, связанную с </a:t>
            </a:r>
            <a:r>
              <a:rPr lang="ru-RU" sz="2000" dirty="0" err="1">
                <a:latin typeface="Arial Black" panose="020B0A04020102020204" pitchFamily="34" charset="0"/>
              </a:rPr>
              <a:t>эхолокацией</a:t>
            </a:r>
            <a:r>
              <a:rPr lang="ru-RU" sz="2000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3" y="1071563"/>
            <a:ext cx="5072062" cy="528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260648"/>
            <a:ext cx="5832648" cy="8112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Звук </a:t>
            </a:r>
            <a:r>
              <a:rPr lang="ru-RU" sz="4000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эхолокации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96136" y="1375569"/>
            <a:ext cx="2952328" cy="48323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>
                <a:latin typeface="Arial Black" panose="020B0A04020102020204" pitchFamily="34" charset="0"/>
              </a:rPr>
              <a:t>Звуки, с помощью которых дельфины производят </a:t>
            </a:r>
            <a:r>
              <a:rPr lang="ru-RU" sz="2000" dirty="0" err="1">
                <a:latin typeface="Arial Black" panose="020B0A04020102020204" pitchFamily="34" charset="0"/>
              </a:rPr>
              <a:t>эхолокацию</a:t>
            </a:r>
            <a:r>
              <a:rPr lang="ru-RU" sz="2000" dirty="0">
                <a:latin typeface="Arial Black" panose="020B0A04020102020204" pitchFamily="34" charset="0"/>
              </a:rPr>
              <a:t>, представляют собой серии различных по длительности щелчков с частотой от </a:t>
            </a:r>
            <a:r>
              <a:rPr lang="ru-RU" sz="2000" b="1" dirty="0" smtClean="0">
                <a:latin typeface="Arial Black" panose="020B0A04020102020204" pitchFamily="34" charset="0"/>
              </a:rPr>
              <a:t>16кГц </a:t>
            </a:r>
            <a:r>
              <a:rPr lang="ru-RU" sz="2000" b="1" dirty="0">
                <a:latin typeface="Arial Black" panose="020B0A04020102020204" pitchFamily="34" charset="0"/>
              </a:rPr>
              <a:t>до </a:t>
            </a:r>
            <a:r>
              <a:rPr lang="ru-RU" sz="2000" b="1" dirty="0" smtClean="0">
                <a:latin typeface="Arial Black" panose="020B0A04020102020204" pitchFamily="34" charset="0"/>
              </a:rPr>
              <a:t>200 </a:t>
            </a:r>
            <a:r>
              <a:rPr lang="ru-RU" sz="2000" b="1" dirty="0">
                <a:latin typeface="Arial Black" panose="020B0A04020102020204" pitchFamily="34" charset="0"/>
              </a:rPr>
              <a:t>кГц</a:t>
            </a:r>
            <a:r>
              <a:rPr lang="ru-RU" sz="2000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4895850" cy="4037012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395288" y="1052513"/>
            <a:ext cx="1841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52352" bIns="3808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300" b="1"/>
          </a:p>
          <a:p>
            <a:endParaRPr lang="ru-RU" altLang="ru-RU"/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393215" y="188640"/>
            <a:ext cx="377653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Arial Black" panose="020B0A04020102020204" pitchFamily="34" charset="0"/>
                <a:cs typeface="Tahoma" pitchFamily="34" charset="0"/>
              </a:rPr>
              <a:t>Дельфин   способен воспринимать частоты звуковых колебаний, в 10 раз более высокие (до 150 кГц), чем человек (до 15-18 кГц), и слышит звуки, мощность которых в 10-30 раз ниже, чем у звуков, доступных слуху человека. Каким бы хорошим ни было зрение  дельфина  , его возможности ограничены из-за невысокой прозрачности воды. </a:t>
            </a: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4716463" y="4027488"/>
            <a:ext cx="41036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err="1">
                <a:latin typeface="Arial Black" panose="020B0A04020102020204" pitchFamily="34" charset="0"/>
                <a:cs typeface="Tahoma" pitchFamily="34" charset="0"/>
              </a:rPr>
              <a:t>Эхолокация</a:t>
            </a:r>
            <a:r>
              <a:rPr lang="ru-RU" altLang="ru-RU" b="1" dirty="0">
                <a:latin typeface="Arial Black" panose="020B0A04020102020204" pitchFamily="34" charset="0"/>
                <a:cs typeface="Tahoma" pitchFamily="34" charset="0"/>
              </a:rPr>
              <a:t> у дельфинов как и у летучих мышей осуществляется на ультразвуковых частотах. Дельфин способен воспринимать даже очень слабые эхо сигналы в сильнейшем шуме.</a:t>
            </a:r>
          </a:p>
        </p:txBody>
      </p:sp>
      <p:sp>
        <p:nvSpPr>
          <p:cNvPr id="8807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169753" y="188640"/>
            <a:ext cx="4751387" cy="719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Сонар дельфинов</a:t>
            </a:r>
          </a:p>
        </p:txBody>
      </p:sp>
      <p:pic>
        <p:nvPicPr>
          <p:cNvPr id="26632" name="Picture 14" descr="Изображение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81075"/>
            <a:ext cx="4316413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1" descr="Изображение 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4321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8229600" cy="6195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Типы слуха у дельфинов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41438"/>
            <a:ext cx="3995936" cy="46799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>
                <a:latin typeface="Arial Black" panose="020B0A04020102020204" pitchFamily="34" charset="0"/>
              </a:rPr>
              <a:t>Остронаправленный эхолокационный слух на ультразвуковых частотах (предназначен для восприятия ультразвуковых сигналов отраженных от объектов).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>
                <a:latin typeface="Arial Black" panose="020B0A04020102020204" pitchFamily="34" charset="0"/>
              </a:rPr>
              <a:t>Слух кругового обзора (предназначен для восприятия «обычных» звуков заполняющих окружающее пространство).</a:t>
            </a:r>
          </a:p>
        </p:txBody>
      </p:sp>
      <p:pic>
        <p:nvPicPr>
          <p:cNvPr id="27652" name="Picture 4" descr="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484784"/>
            <a:ext cx="4897437" cy="3160712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5148263" y="5651500"/>
            <a:ext cx="5641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67544" y="1412776"/>
            <a:ext cx="374491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Arial Black" panose="020B0A04020102020204" pitchFamily="34" charset="0"/>
              </a:rPr>
              <a:t>Сонары имеются также и у ряда других видов животных. Они есть у кашалотов,  которые используют их  для поиска  скоплений глубоководных кальмаров. Сонар кашалота своеобразная дальнобойная "пушка", имеющая длину до 5 м и занимающая почти треть тела животного. </a:t>
            </a:r>
          </a:p>
        </p:txBody>
      </p:sp>
      <p:pic>
        <p:nvPicPr>
          <p:cNvPr id="28676" name="Picture 5" descr="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41052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04664"/>
            <a:ext cx="8229600" cy="623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Другие природные сонары</a:t>
            </a:r>
          </a:p>
        </p:txBody>
      </p:sp>
      <p:pic>
        <p:nvPicPr>
          <p:cNvPr id="6" name="Гренландский кит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5150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09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31775" y="4627563"/>
            <a:ext cx="8510588" cy="1955800"/>
          </a:xfrm>
        </p:spPr>
        <p:txBody>
          <a:bodyPr>
            <a:normAutofit lnSpcReduction="10000"/>
          </a:bodyPr>
          <a:lstStyle/>
          <a:p>
            <a:pPr marL="0" indent="-382588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2000" b="1" dirty="0" smtClean="0">
                <a:latin typeface="Arial Black" panose="020B0A04020102020204" pitchFamily="34" charset="0"/>
              </a:rPr>
              <a:t>Звуковоспроизводящая система у животных находится в передней части головы и служит линзой, улавливающей и воспроизводящей звуки. Так как киты практически слепы и у них отсутствует обоняние, то звук это единственной средство общения с другими особями, и единственный способ контакта с окружающим миром. Поэтому киты постоянно заняты анализом окружающих звуков</a:t>
            </a:r>
            <a:r>
              <a:rPr lang="ru-RU" sz="2000" b="1" dirty="0" smtClean="0">
                <a:solidFill>
                  <a:srgbClr val="B45F07"/>
                </a:solidFill>
                <a:latin typeface="Arial Black" panose="020B0A04020102020204" pitchFamily="34" charset="0"/>
              </a:rPr>
              <a:t>.</a:t>
            </a:r>
            <a:endParaRPr lang="ru-RU" sz="2000" b="1" dirty="0" smtClean="0">
              <a:latin typeface="Arial Black" panose="020B0A04020102020204" pitchFamily="34" charset="0"/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61938"/>
            <a:ext cx="803433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11188" y="765175"/>
            <a:ext cx="655161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smtClean="0">
                <a:latin typeface="Arial Black" panose="020B0A04020102020204" pitchFamily="34" charset="0"/>
              </a:rPr>
              <a:t>Нам известно, что в воде звук передается с большей скоростью, нежели на суше. Однако эхолокация используется и  в воздушной среде. И на земле есть аналог китам и дельфинам – летучие мыши.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smtClean="0">
                <a:latin typeface="Arial Black" panose="020B0A04020102020204" pitchFamily="34" charset="0"/>
              </a:rPr>
              <a:t>Эти два абсолютно разных вида являются уникумами использования средств звукопередачи, общения и добывания пищи.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31748" name="Picture 2" descr="C:\Users\Максим\Desktop\00003h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29527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4" descr="21839593_Belobryuhiy_strelouh_Otonycteris_hemprichi__vzrosluyy_samec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44975"/>
            <a:ext cx="33845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>
          <a:xfrm>
            <a:off x="5292081" y="1700213"/>
            <a:ext cx="3744416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latin typeface="Cambria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Открытие </a:t>
            </a:r>
            <a:r>
              <a:rPr lang="ru-RU" altLang="ru-RU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эхолокации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связано с именем итальянских естествоиспытателей </a:t>
            </a:r>
            <a:r>
              <a:rPr lang="ru-RU" altLang="ru-RU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Лазаро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Спалланцани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и Ж. </a:t>
            </a:r>
            <a:r>
              <a:rPr lang="ru-RU" altLang="ru-RU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Жюрина</a:t>
            </a: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В результате многочисленных опытов ученые сделали вывод, что летучие мыши ориентируются по слуху. Однако эта идея была высмеяна современниками</a:t>
            </a:r>
            <a:r>
              <a:rPr lang="ru-RU" alt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Картинка 76 из 388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48593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Летучие мыши.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Открытия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Эхолокации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06400" y="1340768"/>
            <a:ext cx="3733800" cy="5400600"/>
          </a:xfrm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200" kern="1200" dirty="0"/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200" kern="1200" dirty="0">
                <a:latin typeface="Cambria" pitchFamily="18" charset="0"/>
              </a:rPr>
              <a:t>      </a:t>
            </a:r>
            <a:r>
              <a:rPr lang="ru-RU" sz="2200" kern="1200" dirty="0" smtClean="0">
                <a:latin typeface="Cambria" pitchFamily="18" charset="0"/>
              </a:rPr>
              <a:t> </a:t>
            </a:r>
            <a:r>
              <a:rPr lang="ru-RU" sz="2600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Летучая </a:t>
            </a:r>
            <a:r>
              <a:rPr lang="ru-RU" sz="26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мышь действует как радар.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6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2600" kern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Носом </a:t>
            </a:r>
            <a:r>
              <a:rPr lang="ru-RU" sz="26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или ртом она издает неслышные для человека звуки в ультразвуковом диапазоне частот. Это короткие импульсы частотой 20-120 кГц и продолжительностью от 0,2 до 100 мс, по своим параметрам сильно различающиеся у представителей разных семейств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kern="1200" dirty="0"/>
          </a:p>
        </p:txBody>
      </p:sp>
      <p:pic>
        <p:nvPicPr>
          <p:cNvPr id="34820" name="Picture 2" descr="Картинка 127 из 3882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3747" y="476672"/>
            <a:ext cx="7036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СПОСОБНОСТЬ К ЭХОЛОКАЦИИ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sz="half" idx="4294967295"/>
          </p:nvPr>
        </p:nvSpPr>
        <p:spPr>
          <a:xfrm>
            <a:off x="539552" y="620688"/>
            <a:ext cx="32766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800" dirty="0" smtClean="0">
                <a:latin typeface="Cambria" pitchFamily="18" charset="0"/>
              </a:rPr>
              <a:t>    </a:t>
            </a:r>
            <a:r>
              <a:rPr lang="ru-RU" altLang="ru-RU" sz="2000" dirty="0" smtClean="0">
                <a:latin typeface="Arial Black" panose="020B0A04020102020204" pitchFamily="34" charset="0"/>
              </a:rPr>
              <a:t>Волны летучих мышей, отражаясь от предметов, возвращаются, словно эхо.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dirty="0" smtClean="0">
                <a:latin typeface="Arial Black" panose="020B0A04020102020204" pitchFamily="34" charset="0"/>
              </a:rPr>
              <a:t>      Улавливая такие сигналы, летучая мышь ориентируется в пространстве и определяет размеры, местонахождение и плотность окружающих ее предметов.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000" dirty="0" smtClean="0">
                <a:latin typeface="Cambria" pitchFamily="18" charset="0"/>
              </a:rPr>
              <a:t>     </a:t>
            </a:r>
          </a:p>
        </p:txBody>
      </p:sp>
      <p:pic>
        <p:nvPicPr>
          <p:cNvPr id="35843" name="Picture 4" descr="Image2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1628800"/>
            <a:ext cx="4610100" cy="411480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437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latin typeface="Arial"/>
                <a:ea typeface="Times New Roman"/>
              </a:rPr>
              <a:t>Актуальность</a:t>
            </a:r>
            <a:r>
              <a:rPr lang="ru-RU" sz="2400" dirty="0">
                <a:latin typeface="Arial"/>
                <a:ea typeface="Times New Roman"/>
              </a:rPr>
              <a:t> данного проекта обусловлена тем, что люди еще не выучились «языку эхо», но они достигли ог­ромных успехов в конструировании эхолокационных при­боров, которые во многих отношениях превосходят эхолокационные системы у животных, хотя в других отношениях и сильно им уступают. Я решил выяснить какие сонары бывают у животных и как они работают.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5918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Введение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69084"/>
      </p:ext>
    </p:extLst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Содержимое 2"/>
          <p:cNvSpPr>
            <a:spLocks noGrp="1"/>
          </p:cNvSpPr>
          <p:nvPr>
            <p:ph idx="4294967295"/>
          </p:nvPr>
        </p:nvSpPr>
        <p:spPr>
          <a:xfrm>
            <a:off x="152399" y="1412776"/>
            <a:ext cx="4114800" cy="19002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ru-RU" sz="1600" dirty="0" smtClean="0">
                <a:cs typeface="Arial" charset="0"/>
              </a:rPr>
              <a:t>     </a:t>
            </a:r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Локатор летучих мышей </a:t>
            </a:r>
            <a:r>
              <a:rPr lang="ru-RU" altLang="ru-RU" sz="18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высокоточен</a:t>
            </a:r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, надежен и </a:t>
            </a:r>
            <a:r>
              <a:rPr lang="ru-RU" altLang="ru-RU" sz="18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ультраминиатюрен</a:t>
            </a:r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. Он всегда находится в рабочем состоянии и во много раз эффективнее всех локационных систем, созданных человеком.</a:t>
            </a:r>
          </a:p>
          <a:p>
            <a:pPr eaLnBrk="1" hangingPunct="1"/>
            <a:endParaRPr lang="ru-RU" altLang="ru-RU" dirty="0" smtClean="0">
              <a:latin typeface="Cambria" pitchFamily="18" charset="0"/>
            </a:endParaRPr>
          </a:p>
        </p:txBody>
      </p:sp>
      <p:pic>
        <p:nvPicPr>
          <p:cNvPr id="36868" name="Picture 8" descr="http://news.nationalgeographic.com/news/2007/01/images/070108-bat-suc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39" y="1268760"/>
            <a:ext cx="40862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4359582" y="3771647"/>
            <a:ext cx="478441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С помощью такого ультразвукового "видения" летучие мыши обнаруживают в темноте натянутую проволоку диаметром 0,12-0,05 мм, улавливают эхо, которое в 2000 раз слабее посылаемого сигнала, на фоне множества звуковых помех могут выделять полезный звук, то есть только тот  диапазон, который им нужен.</a:t>
            </a:r>
          </a:p>
          <a:p>
            <a:pPr eaLnBrk="1" hangingPunct="1"/>
            <a:r>
              <a:rPr lang="ru-RU" altLang="ru-RU" sz="1600" dirty="0">
                <a:solidFill>
                  <a:schemeClr val="bg1"/>
                </a:solidFill>
                <a:latin typeface="Arial Black" panose="020B0A04020102020204" pitchFamily="34" charset="0"/>
                <a:cs typeface="Arial" charset="0"/>
              </a:rPr>
              <a:t>Летучие мыши издают звуки высотой в 50 000-60 000 Гц и воспринимают их. </a:t>
            </a:r>
          </a:p>
        </p:txBody>
      </p:sp>
      <p:pic>
        <p:nvPicPr>
          <p:cNvPr id="36870" name="Содержимое 4" descr="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33825"/>
            <a:ext cx="4114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804" y="548680"/>
            <a:ext cx="7252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Сонары летучих мышей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7525" y="0"/>
            <a:ext cx="4816475" cy="1085850"/>
          </a:xfrm>
        </p:spPr>
      </p:pic>
      <p:sp>
        <p:nvSpPr>
          <p:cNvPr id="37891" name="Текст 2"/>
          <p:cNvSpPr>
            <a:spLocks noGrp="1"/>
          </p:cNvSpPr>
          <p:nvPr>
            <p:ph type="body" idx="4294967295"/>
          </p:nvPr>
        </p:nvSpPr>
        <p:spPr>
          <a:xfrm>
            <a:off x="5257800" y="1196974"/>
            <a:ext cx="3706688" cy="5127625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различно у разных видов летучих мышей: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остроухая ночница излучает ультразвуковые волны через рот,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большой подковонос – через ноздри, которые окружены кожистыми выростами на подобии рупоров.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Отраженные от объектов ультразвуковые волны летучие мыши воспринимают </a:t>
            </a:r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ушами,имеющими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сравнительно большие размеры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1800" dirty="0" smtClean="0">
              <a:latin typeface="Cambria" pitchFamily="18" charset="0"/>
            </a:endParaRPr>
          </a:p>
        </p:txBody>
      </p:sp>
      <p:pic>
        <p:nvPicPr>
          <p:cNvPr id="37895" name="Picture 4" descr="Изображение 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80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Звуки летучих мыше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364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9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78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4846300" y="620688"/>
            <a:ext cx="4104456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 Black" panose="020B0A04020102020204" pitchFamily="34" charset="0"/>
                <a:cs typeface="Arial" charset="0"/>
              </a:rPr>
              <a:t>Летучие мыши являются не только высокоорганизованными млекопитающими, но и превосходными эхо-радарами.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 Black" panose="020B0A04020102020204" pitchFamily="34" charset="0"/>
                <a:cs typeface="Arial" charset="0"/>
              </a:rPr>
              <a:t>Летучие мыши имеют слабое зрение, но их обоняние и невероятная способность издавать и слышать отраженный звук просто захватывает.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dirty="0">
                <a:latin typeface="Arial Black" panose="020B0A04020102020204" pitchFamily="34" charset="0"/>
                <a:cs typeface="Arial" charset="0"/>
              </a:rPr>
              <a:t>В дальнейшем познания об </a:t>
            </a:r>
            <a:r>
              <a:rPr lang="ru-RU" altLang="ru-RU" sz="2000" dirty="0" err="1">
                <a:latin typeface="Arial Black" panose="020B0A04020102020204" pitchFamily="34" charset="0"/>
                <a:cs typeface="Arial" charset="0"/>
              </a:rPr>
              <a:t>эхолокации</a:t>
            </a:r>
            <a:r>
              <a:rPr lang="ru-RU" altLang="ru-RU" sz="2000" dirty="0">
                <a:latin typeface="Arial Black" panose="020B0A04020102020204" pitchFamily="34" charset="0"/>
                <a:cs typeface="Arial" charset="0"/>
              </a:rPr>
              <a:t> позволят и человеку иметь доступ к тому, чего не слышно. </a:t>
            </a:r>
          </a:p>
        </p:txBody>
      </p:sp>
      <p:pic>
        <p:nvPicPr>
          <p:cNvPr id="38916" name="Picture 4" descr="bats02 (1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96081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0"/>
            <a:ext cx="8353425" cy="23488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latin typeface="Times New Roman" pitchFamily="18" charset="0"/>
              </a:rPr>
              <a:t>                     </a:t>
            </a:r>
            <a:r>
              <a:rPr lang="ru-RU" altLang="ru-RU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Эхолокация</a:t>
            </a:r>
            <a:r>
              <a:rPr lang="ru-RU" alt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птиц.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Эхолокацией</a:t>
            </a:r>
            <a:r>
              <a:rPr lang="ru-RU" alt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пользуются  стрижи-саланганы, обитающие в Индонезии и на островах Тихого океана. У разных видов саланганов сонары работают на разных частотах: 2000 до 7000 Гц.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 smtClean="0">
              <a:latin typeface="Times New Roman" pitchFamily="18" charset="0"/>
            </a:endParaRPr>
          </a:p>
        </p:txBody>
      </p:sp>
      <p:pic>
        <p:nvPicPr>
          <p:cNvPr id="40965" name="Picture 6" descr="C:\Documents and Settings\1\Рабочий стол\сжатие\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2427288"/>
            <a:ext cx="44481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ÐÐ°ÑÑÐ¸Ð½ÐºÐ¸ Ð¿Ð¾ Ð·Ð°Ð¿ÑÐ¾ÑÑ ÑÑÑÐ¸Ð¶Ð¸-ÑÐ°Ð»Ð°Ð½Ð³Ð°Ð½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0" y="2852936"/>
            <a:ext cx="4638596" cy="2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472646" y="4622006"/>
            <a:ext cx="8477250" cy="144303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Стрижи — дневные насекомоядные птицы. Во время охоты за насекомыми они в основном руководствуются зрением, но когда направляются к своим гнездам в полумрак пещер, то начинают издавать низкочастотные, хорошо воспринимаемые на слух щелчки.</a:t>
            </a:r>
          </a:p>
          <a:p>
            <a:endParaRPr lang="ru-RU" altLang="ru-RU" sz="2000" dirty="0" smtClean="0"/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2428875" y="5143500"/>
            <a:ext cx="842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6C4C2C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73732" name="Picture 5" descr="C:\Documents and Settings\1\Рабочий стол\сжатие\7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28625"/>
            <a:ext cx="50482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trizh-chernyy-golos-6575-onbird.r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98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4294967295"/>
          </p:nvPr>
        </p:nvSpPr>
        <p:spPr>
          <a:xfrm>
            <a:off x="468313" y="5143500"/>
            <a:ext cx="8389937" cy="1214438"/>
          </a:xfrm>
        </p:spPr>
        <p:txBody>
          <a:bodyPr/>
          <a:lstStyle/>
          <a:p>
            <a:pPr marL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Эти щелчки по своим параметрам были почти одинаковыми, но частота их повторения менялась, увеличиваясь по мере падения освещенности в пещере и достигая максимума при посадке на гнездо. Длительность каждого импульса-щелчка составляла 2—6 </a:t>
            </a:r>
            <a:r>
              <a:rPr lang="ru-RU" altLang="ru-RU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мсек</a:t>
            </a:r>
            <a:r>
              <a:rPr lang="ru-RU" alt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Основная частота была 4—5 кгц. 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85750"/>
            <a:ext cx="730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C:\Documents and Settings\1\Рабочий стол\сжатие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1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C:\Documents and Settings\1\Рабочий стол\сжатие\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42875"/>
            <a:ext cx="36195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Прямоугольник 4"/>
          <p:cNvSpPr>
            <a:spLocks noChangeArrowheads="1"/>
          </p:cNvSpPr>
          <p:nvPr/>
        </p:nvSpPr>
        <p:spPr bwMode="auto">
          <a:xfrm>
            <a:off x="5148064" y="500063"/>
            <a:ext cx="37101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Связь  щелчков и с </a:t>
            </a:r>
            <a:r>
              <a:rPr lang="ru-RU" altLang="ru-RU" sz="2000" dirty="0" err="1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эхолокацией</a:t>
            </a:r>
            <a:r>
              <a:rPr lang="ru-RU" altLang="ru-RU" sz="2000" dirty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была установлена экспериментальным путем, когда несколько экземпляров этих птиц исследовали в лабораторной комнате. </a:t>
            </a:r>
            <a:endParaRPr lang="en-US" altLang="ru-RU" sz="2000" dirty="0">
              <a:latin typeface="Arial Black" panose="020B0A04020102020204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dirty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Оказывается, что когда птица сидит, её эхолокационный аппарат не работает; локационные импульсы посылаются только в полете (</a:t>
            </a:r>
            <a:r>
              <a:rPr lang="ru-RU" altLang="ru-RU" sz="2000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при взмахивании </a:t>
            </a:r>
            <a:r>
              <a:rPr lang="ru-RU" altLang="ru-RU" sz="2000" dirty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крыльями). Не работает сонар </a:t>
            </a:r>
            <a:r>
              <a:rPr lang="ru-RU" altLang="ru-RU" sz="2000" dirty="0" smtClean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2000" dirty="0"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на свету. </a:t>
            </a:r>
          </a:p>
        </p:txBody>
      </p:sp>
      <p:pic>
        <p:nvPicPr>
          <p:cNvPr id="44035" name="Picture 4" descr="C:\Documents and Settings\1\Рабочий стол\сжатие\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703263"/>
            <a:ext cx="46577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00563" y="571500"/>
            <a:ext cx="4429125" cy="5286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</a:t>
            </a:r>
            <a:r>
              <a:rPr lang="en-US" alt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 закрытыми глазами или в полной темноте они свободно летали по комнате, избегая различные большие препятствия, но непрерывно издавали щелчки, сливающиеся в «трески» при приближении к стене или другим предметам.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lang="en-US" alt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При одновременном выключении зрения и слуха птицы становились беспомощными и сталкивались с любым препятствием. При хорошем освещении выключение слуха не влияло на ориентацию саланган, которая осуществлялась исключительно за счет зрения</a:t>
            </a:r>
            <a:r>
              <a:rPr lang="ru-RU" altLang="ru-RU" sz="2000" dirty="0" smtClean="0">
                <a:solidFill>
                  <a:srgbClr val="624139"/>
                </a:solidFill>
                <a:latin typeface="Calibri" pitchFamily="34" charset="0"/>
              </a:rPr>
              <a:t>.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2400" dirty="0" smtClean="0">
              <a:solidFill>
                <a:srgbClr val="624139"/>
              </a:solidFill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2938"/>
            <a:ext cx="4286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5148263" y="5651500"/>
            <a:ext cx="5641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>
              <a:cs typeface="Arial" charset="0"/>
            </a:endParaRPr>
          </a:p>
        </p:txBody>
      </p:sp>
      <p:pic>
        <p:nvPicPr>
          <p:cNvPr id="46083" name="Picture 7" descr="17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435768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1170946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14313"/>
            <a:ext cx="4330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5548" y="4077072"/>
            <a:ext cx="871537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err="1">
                <a:latin typeface="Arial Black" panose="020B0A04020102020204" pitchFamily="34" charset="0"/>
              </a:rPr>
              <a:t>Эхолокация</a:t>
            </a:r>
            <a:r>
              <a:rPr lang="ru-RU" sz="2000" dirty="0">
                <a:latin typeface="Arial Black" panose="020B0A04020102020204" pitchFamily="34" charset="0"/>
              </a:rPr>
              <a:t> обнаружена у обитающих в Америке птиц</a:t>
            </a:r>
            <a:r>
              <a:rPr lang="ru-RU" sz="2000" i="1" dirty="0"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latin typeface="Arial Black" panose="020B0A04020102020204" pitchFamily="34" charset="0"/>
              </a:rPr>
              <a:t>гуахаро</a:t>
            </a:r>
            <a:r>
              <a:rPr lang="ru-RU" sz="2000" b="1" dirty="0">
                <a:latin typeface="Arial Black" panose="020B0A04020102020204" pitchFamily="34" charset="0"/>
              </a:rPr>
              <a:t>.</a:t>
            </a:r>
          </a:p>
          <a:p>
            <a:pPr>
              <a:defRPr/>
            </a:pPr>
            <a:r>
              <a:rPr lang="ru-RU" sz="2000" dirty="0">
                <a:latin typeface="Arial Black" panose="020B0A04020102020204" pitchFamily="34" charset="0"/>
                <a:cs typeface="Arial" charset="0"/>
              </a:rPr>
              <a:t>Их сонары менее совершенны, чем у летучих мышей и дельфинов. Они работают в интервале от 1500 до 2500 Гц Поэтому </a:t>
            </a:r>
            <a:r>
              <a:rPr lang="ru-RU" sz="2000" dirty="0" err="1">
                <a:latin typeface="Arial Black" panose="020B0A04020102020204" pitchFamily="34" charset="0"/>
                <a:cs typeface="Arial" charset="0"/>
              </a:rPr>
              <a:t>гуахаро</a:t>
            </a:r>
            <a:r>
              <a:rPr lang="ru-RU" sz="2000" dirty="0">
                <a:latin typeface="Arial Black" panose="020B0A04020102020204" pitchFamily="34" charset="0"/>
                <a:cs typeface="Arial" charset="0"/>
              </a:rPr>
              <a:t>  не замечают в темноте объектов, имеющих небольшие размеры. В пещерах </a:t>
            </a:r>
            <a:r>
              <a:rPr lang="ru-RU" sz="2000" dirty="0" err="1">
                <a:latin typeface="Arial Black" panose="020B0A04020102020204" pitchFamily="34" charset="0"/>
                <a:cs typeface="Arial" charset="0"/>
              </a:rPr>
              <a:t>гуахаро</a:t>
            </a:r>
            <a:r>
              <a:rPr lang="ru-RU" sz="2000" dirty="0">
                <a:latin typeface="Arial Black" panose="020B0A04020102020204" pitchFamily="34" charset="0"/>
                <a:cs typeface="Arial" charset="0"/>
              </a:rPr>
              <a:t> очень шумно. Птицы издают зловещие пронзительные крики, напоминающие плач и стоны.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692696"/>
            <a:ext cx="3825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Заключение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129" y="1556792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Arial Black" panose="020B0A04020102020204" pitchFamily="34" charset="0"/>
                <a:ea typeface="Times New Roman"/>
              </a:rPr>
              <a:t>Изучение физики природных явлений имеет огромную познавательную ценность. Природа – эта гигантская физическая лаборатория – наглядно демонстрирует относительность всевозможных  «перегородок» в предмете «физика», условность разделения физики на отдельные самостоятельные разделы, единство физической картины мира, взаимосвязь физических явлений. Достаточно глубокое изучение физики природных явлений стало возможным, в основном, лишь в наше время – благодаря успехам современной физики, а также химии и биологии. Изучение физики природных явлений позволяет успешно решать различные технические проблемы.</a:t>
            </a:r>
            <a:endParaRPr lang="ru-RU" sz="2000" dirty="0">
              <a:effectLst/>
              <a:latin typeface="Arial Black" panose="020B0A040201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93565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38943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latin typeface="Arial Black" panose="020B0A04020102020204" pitchFamily="34" charset="0"/>
                <a:ea typeface="Times New Roman"/>
              </a:rPr>
              <a:t>Цели </a:t>
            </a:r>
            <a:r>
              <a:rPr lang="ru-RU" sz="2000" dirty="0" smtClean="0">
                <a:latin typeface="Arial Black" panose="020B0A04020102020204" pitchFamily="34" charset="0"/>
                <a:ea typeface="Times New Roman"/>
              </a:rPr>
              <a:t>проекта</a:t>
            </a:r>
            <a:r>
              <a:rPr lang="ru-RU" sz="2000" dirty="0" smtClean="0">
                <a:latin typeface="Arial Black" panose="020B0A04020102020204" pitchFamily="34" charset="0"/>
                <a:ea typeface="Times New Roman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сбор</a:t>
            </a:r>
            <a:r>
              <a:rPr lang="ru-RU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, оформление и представление информации о природных сонарах.</a:t>
            </a:r>
            <a:endParaRPr lang="ru-RU" sz="2000" b="1" dirty="0">
              <a:latin typeface="Arial Black" panose="020B0A04020102020204" pitchFamily="34" charset="0"/>
              <a:ea typeface="Times New Roman"/>
              <a:cs typeface="Aharoni" panose="02010803020104030203" pitchFamily="2" charset="-79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 smtClean="0">
                <a:latin typeface="Arial Black" panose="020B0A04020102020204" pitchFamily="34" charset="0"/>
                <a:ea typeface="Times New Roman"/>
              </a:rPr>
              <a:t>Задачи </a:t>
            </a:r>
            <a:r>
              <a:rPr lang="ru-RU" sz="2000" dirty="0" smtClean="0">
                <a:latin typeface="Arial Black" panose="020B0A04020102020204" pitchFamily="34" charset="0"/>
                <a:ea typeface="Times New Roman"/>
              </a:rPr>
              <a:t>проекта</a:t>
            </a:r>
            <a:r>
              <a:rPr lang="ru-RU" sz="2000" dirty="0" smtClean="0">
                <a:latin typeface="Arial Black" panose="020B0A04020102020204" pitchFamily="34" charset="0"/>
                <a:ea typeface="Times New Roman"/>
              </a:rPr>
              <a:t>:</a:t>
            </a: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ru-RU" sz="2000" b="1" dirty="0" smtClean="0">
                <a:latin typeface="Arial"/>
                <a:ea typeface="Times New Roman"/>
              </a:rPr>
              <a:t>сбор </a:t>
            </a:r>
            <a:r>
              <a:rPr lang="ru-RU" sz="2000" b="1" dirty="0">
                <a:latin typeface="Arial"/>
                <a:ea typeface="Times New Roman"/>
              </a:rPr>
              <a:t>информации по данной теме; </a:t>
            </a:r>
            <a:endParaRPr lang="ru-RU" sz="2000" b="1" dirty="0" smtClean="0">
              <a:latin typeface="Arial"/>
              <a:ea typeface="Times New Roman"/>
            </a:endParaRP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ru-RU" sz="2000" b="1" dirty="0" smtClean="0">
                <a:latin typeface="Arial"/>
                <a:ea typeface="MS Mincho"/>
              </a:rPr>
              <a:t>изучить </a:t>
            </a:r>
            <a:r>
              <a:rPr lang="ru-RU" sz="2000" b="1" dirty="0">
                <a:latin typeface="Arial"/>
                <a:ea typeface="MS Mincho"/>
              </a:rPr>
              <a:t>и проанализировать особенности </a:t>
            </a:r>
            <a:r>
              <a:rPr lang="ru-RU" sz="2000" b="1" dirty="0" err="1">
                <a:latin typeface="Arial"/>
                <a:ea typeface="MS Mincho"/>
              </a:rPr>
              <a:t>эхолокациии</a:t>
            </a:r>
            <a:r>
              <a:rPr lang="ru-RU" sz="2000" b="1" dirty="0">
                <a:latin typeface="Arial"/>
                <a:ea typeface="MS Mincho"/>
              </a:rPr>
              <a:t>; </a:t>
            </a:r>
            <a:endParaRPr lang="ru-RU" sz="2000" b="1" dirty="0" smtClean="0">
              <a:latin typeface="Arial"/>
              <a:ea typeface="MS Mincho"/>
            </a:endParaRP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ru-RU" sz="2000" b="1" dirty="0" smtClean="0">
                <a:latin typeface="Arial"/>
                <a:ea typeface="MS Mincho"/>
              </a:rPr>
              <a:t>уметь </a:t>
            </a:r>
            <a:r>
              <a:rPr lang="ru-RU" sz="2000" b="1" dirty="0">
                <a:latin typeface="Arial"/>
                <a:ea typeface="MS Mincho"/>
              </a:rPr>
              <a:t>находить и извлекать необходимую нам информацию в условиях ее обилия, усваивать ее в виде новых знаний; </a:t>
            </a:r>
            <a:endParaRPr lang="ru-RU" sz="2000" b="1" dirty="0" smtClean="0">
              <a:latin typeface="Arial"/>
              <a:ea typeface="MS Mincho"/>
            </a:endParaRPr>
          </a:p>
          <a:p>
            <a:pPr marL="457200" indent="-457200">
              <a:spcAft>
                <a:spcPts val="0"/>
              </a:spcAft>
              <a:buAutoNum type="arabicParenR"/>
            </a:pPr>
            <a:r>
              <a:rPr lang="ru-RU" sz="2000" b="1" dirty="0" smtClean="0">
                <a:latin typeface="Arial"/>
                <a:ea typeface="MS Mincho"/>
              </a:rPr>
              <a:t>эта </a:t>
            </a:r>
            <a:r>
              <a:rPr lang="ru-RU" sz="2000" b="1" dirty="0">
                <a:latin typeface="Arial"/>
                <a:ea typeface="MS Mincho"/>
              </a:rPr>
              <a:t>деятельность, позволяет проявить себя, попробовать свои силы, приложить свои знания, принести пользу и показать публично достигнутый результат.</a:t>
            </a:r>
            <a:r>
              <a:rPr lang="ru-RU" sz="2000" b="1" dirty="0">
                <a:latin typeface="Arial"/>
                <a:ea typeface="Calibri"/>
              </a:rPr>
              <a:t/>
            </a:r>
            <a:br>
              <a:rPr lang="ru-RU" sz="2000" b="1" dirty="0">
                <a:latin typeface="Arial"/>
                <a:ea typeface="Calibri"/>
              </a:rPr>
            </a:br>
            <a:endParaRPr lang="ru-RU" sz="2000" dirty="0">
              <a:latin typeface="Arial Black" panose="020B0A040201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41748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349291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7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3185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7"/>
          <p:cNvSpPr>
            <a:spLocks noGrp="1"/>
          </p:cNvSpPr>
          <p:nvPr>
            <p:ph type="title"/>
          </p:nvPr>
        </p:nvSpPr>
        <p:spPr>
          <a:xfrm>
            <a:off x="214313" y="277812"/>
            <a:ext cx="8678167" cy="122237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Воспринимаемый человеком мир звуков ограничен определенным диапазоном частот.</a:t>
            </a:r>
          </a:p>
        </p:txBody>
      </p:sp>
      <p:pic>
        <p:nvPicPr>
          <p:cNvPr id="16387" name="Picture 1" descr="C:\Users\Максим\Desktop\afx_wave_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500188"/>
            <a:ext cx="3057525" cy="2286000"/>
          </a:xfrm>
          <a:noFill/>
        </p:spPr>
      </p:pic>
      <p:pic>
        <p:nvPicPr>
          <p:cNvPr id="16388" name="Picture 2" descr="C:\Users\Максим\Desktop\fwav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24288"/>
            <a:ext cx="47466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4788024" y="1500188"/>
            <a:ext cx="417646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indent="-382588">
              <a:buFont typeface="Wingdings 2" pitchFamily="18" charset="2"/>
              <a:buChar char=""/>
              <a:defRPr/>
            </a:pPr>
            <a:endParaRPr lang="ru-RU" dirty="0"/>
          </a:p>
          <a:p>
            <a:pPr marL="447675" indent="-382588">
              <a:buFont typeface="Wingdings 2" pitchFamily="18" charset="2"/>
              <a:buChar char=""/>
              <a:defRPr/>
            </a:pPr>
            <a:r>
              <a:rPr lang="ru-RU" sz="2400" dirty="0">
                <a:latin typeface="+mj-lt"/>
              </a:rPr>
              <a:t>Звук - колебания воздуха, воды или другой среды с частотами от 16 до </a:t>
            </a:r>
            <a:r>
              <a:rPr lang="ru-RU" sz="2400" dirty="0" smtClean="0">
                <a:latin typeface="+mj-lt"/>
              </a:rPr>
              <a:t>20000Гц</a:t>
            </a:r>
            <a:r>
              <a:rPr lang="ru-RU" sz="2400" dirty="0">
                <a:latin typeface="+mj-lt"/>
              </a:rPr>
              <a:t>. </a:t>
            </a:r>
          </a:p>
          <a:p>
            <a:pPr marL="447675" indent="-382588">
              <a:buFont typeface="Wingdings 2" pitchFamily="18" charset="2"/>
              <a:buChar char=""/>
              <a:defRPr/>
            </a:pPr>
            <a:r>
              <a:rPr lang="ru-RU" sz="2400" dirty="0">
                <a:latin typeface="+mj-lt"/>
              </a:rPr>
              <a:t>Любой естественный звук - это набор колебаний разных частот. От того, из колебаний каких частот составлен звук, зависят его высота, тембр, т.е. то, чем один звук отличается от другого.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107504" y="214312"/>
            <a:ext cx="8928991" cy="1630511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err="1" smtClean="0">
                <a:solidFill>
                  <a:schemeClr val="tx2">
                    <a:lumMod val="50000"/>
                  </a:schemeClr>
                </a:solidFill>
              </a:rPr>
              <a:t>Эхолокация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700" b="1" i="1" u="sng" dirty="0" smtClean="0">
                <a:solidFill>
                  <a:schemeClr val="tx2">
                    <a:lumMod val="50000"/>
                  </a:schemeClr>
                </a:solidFill>
                <a:hlinkClick r:id="rId2" tooltip="Эхо (физика)"/>
              </a:rPr>
              <a:t>эхо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 и </a:t>
            </a:r>
            <a:r>
              <a:rPr lang="ru-RU" sz="2700" b="1" u="sng" dirty="0" smtClean="0">
                <a:solidFill>
                  <a:schemeClr val="tx2">
                    <a:lumMod val="50000"/>
                  </a:schemeClr>
                </a:solidFill>
                <a:hlinkClick r:id="rId3" tooltip="Латинский язык"/>
              </a:rPr>
              <a:t>лат.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la-Latn" sz="2700" b="1" i="1" dirty="0" smtClean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locatio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 — положение) — способ, при помощи которого положение объекта определяется по времени задержки возвращений отражённой волны. Если волны являются </a:t>
            </a:r>
            <a:r>
              <a:rPr lang="ru-RU" sz="2700" b="1" u="sng" dirty="0" smtClean="0">
                <a:solidFill>
                  <a:schemeClr val="tx2">
                    <a:lumMod val="50000"/>
                  </a:schemeClr>
                </a:solidFill>
                <a:hlinkClick r:id="rId4" tooltip="Звуковые волны (страница отсутствует)"/>
              </a:rPr>
              <a:t>звуковыми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, то это </a:t>
            </a:r>
            <a:r>
              <a:rPr lang="ru-RU" sz="2700" b="1" u="sng" dirty="0" err="1" smtClean="0">
                <a:solidFill>
                  <a:schemeClr val="tx2">
                    <a:lumMod val="50000"/>
                  </a:schemeClr>
                </a:solidFill>
                <a:hlinkClick r:id="rId5" tooltip="Звуколокация (страница отсутствует)"/>
              </a:rPr>
              <a:t>звуколокация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, если </a:t>
            </a:r>
            <a:r>
              <a:rPr lang="ru-RU" sz="2700" b="1" u="sng" dirty="0" smtClean="0">
                <a:solidFill>
                  <a:schemeClr val="tx2">
                    <a:lumMod val="50000"/>
                  </a:schemeClr>
                </a:solidFill>
                <a:hlinkClick r:id="rId6" tooltip="Радиоволны"/>
              </a:rPr>
              <a:t>радио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 — </a:t>
            </a:r>
            <a:r>
              <a:rPr lang="ru-RU" sz="2700" b="1" u="sng" dirty="0" smtClean="0">
                <a:solidFill>
                  <a:schemeClr val="tx2">
                    <a:lumMod val="50000"/>
                  </a:schemeClr>
                </a:solidFill>
                <a:hlinkClick r:id="rId7" tooltip="Радиолокация"/>
              </a:rPr>
              <a:t>радиолокация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8436" name="Picture 7" descr="H:\Открытый урок по физике 9 класс\Физика Лобанова Ан.10а\Фото землеройки\1202058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75" y="1872072"/>
            <a:ext cx="3000375" cy="2214563"/>
          </a:xfrm>
          <a:noFill/>
        </p:spPr>
      </p:pic>
      <p:pic>
        <p:nvPicPr>
          <p:cNvPr id="18435" name="Picture 6" descr="H:\Открытый урок по физике 9 класс\Физика Лобанова Ан.10а\Фото тюленя\tuleni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9680" y="1869630"/>
            <a:ext cx="3051742" cy="2219448"/>
          </a:xfrm>
          <a:noFill/>
        </p:spPr>
      </p:pic>
      <p:pic>
        <p:nvPicPr>
          <p:cNvPr id="18437" name="Picture 8" descr="H:\Открытый урок по физике 9 класс\Физика Лобанова Ан.10а\Фото землеройки\Shrew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4" y="4124302"/>
            <a:ext cx="3000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Руслан\Рабочий стол\forktailswift8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93991"/>
            <a:ext cx="3371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ÐÐ°ÑÑÐ¸Ð½ÐºÐ¸ Ð¿Ð¾ Ð·Ð°Ð¿ÑÐ¾ÑÑ Ð´ÐµÐ»ÑÑÐ¸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59" y="1844824"/>
            <a:ext cx="3195314" cy="19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822" y="3975077"/>
            <a:ext cx="3251151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67382" y="5013176"/>
            <a:ext cx="8640960" cy="144016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человеческого уха не доступен как мир инфразвуков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(с частотами ниже 16 Гц), так и ультразвуков (с частотами выше 20 000 Гц). 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412" name="Текст 8"/>
          <p:cNvSpPr>
            <a:spLocks noGrp="1"/>
          </p:cNvSpPr>
          <p:nvPr>
            <p:ph type="body" idx="1"/>
          </p:nvPr>
        </p:nvSpPr>
        <p:spPr>
          <a:xfrm>
            <a:off x="1187450" y="5445125"/>
            <a:ext cx="7772400" cy="192088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mtClean="0"/>
              <a:t> </a:t>
            </a:r>
            <a:endParaRPr lang="ru-RU" sz="1800" smtClean="0"/>
          </a:p>
        </p:txBody>
      </p:sp>
      <p:pic>
        <p:nvPicPr>
          <p:cNvPr id="3074" name="Picture 2" descr="https://dic.academic.ru/pictures/ntes/10101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64" y="190454"/>
            <a:ext cx="5393824" cy="539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02915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 </a:t>
            </a:r>
            <a:r>
              <a:rPr lang="ru-RU" altLang="ru-RU" dirty="0" smtClean="0">
                <a:latin typeface="Arial Black" panose="020B0A04020102020204" pitchFamily="34" charset="0"/>
              </a:rPr>
              <a:t>Сонар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3281" y="1052736"/>
            <a:ext cx="7618413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dirty="0" smtClean="0"/>
              <a:t>	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СОНАР от англ. </a:t>
            </a:r>
            <a:r>
              <a:rPr lang="ru-RU" altLang="ru-RU" sz="2400" b="1" dirty="0" err="1" smtClean="0">
                <a:latin typeface="Arial Black" panose="020B0A04020102020204" pitchFamily="34" charset="0"/>
              </a:rPr>
              <a:t>so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(</a:t>
            </a:r>
            <a:r>
              <a:rPr lang="ru-RU" altLang="ru-RU" sz="2400" b="1" dirty="0" err="1" smtClean="0">
                <a:latin typeface="Arial Black" panose="020B0A04020102020204" pitchFamily="34" charset="0"/>
              </a:rPr>
              <a:t>und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) </a:t>
            </a:r>
            <a:r>
              <a:rPr lang="ru-RU" altLang="ru-RU" sz="2400" b="1" dirty="0" err="1" smtClean="0">
                <a:latin typeface="Arial Black" panose="020B0A04020102020204" pitchFamily="34" charset="0"/>
              </a:rPr>
              <a:t>na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(</a:t>
            </a:r>
            <a:r>
              <a:rPr lang="ru-RU" altLang="ru-RU" sz="2400" b="1" dirty="0" err="1" smtClean="0">
                <a:latin typeface="Arial Black" panose="020B0A04020102020204" pitchFamily="34" charset="0"/>
              </a:rPr>
              <a:t>vigation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) </a:t>
            </a:r>
            <a:r>
              <a:rPr lang="ru-RU" altLang="ru-RU" sz="2400" b="1" dirty="0" err="1" smtClean="0">
                <a:latin typeface="Arial Black" panose="020B0A04020102020204" pitchFamily="34" charset="0"/>
              </a:rPr>
              <a:t>and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 r(</a:t>
            </a:r>
            <a:r>
              <a:rPr lang="ru-RU" altLang="ru-RU" sz="2400" b="1" dirty="0" err="1" smtClean="0">
                <a:latin typeface="Arial Black" panose="020B0A04020102020204" pitchFamily="34" charset="0"/>
              </a:rPr>
              <a:t>anging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) — звуковая навигация и определение дальности.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1800" b="1" dirty="0" smtClean="0"/>
          </a:p>
        </p:txBody>
      </p:sp>
      <p:pic>
        <p:nvPicPr>
          <p:cNvPr id="19460" name="Picture 6" descr="C:\Documents and Settings\1\Рабочий стол\сжатие\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57500"/>
            <a:ext cx="3733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C:\Documents and Settings\1\Рабочий стол\сжатие\789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00313"/>
            <a:ext cx="34671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63525" y="116632"/>
            <a:ext cx="8229600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Дельфины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34559" y="910432"/>
            <a:ext cx="4067175" cy="48244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Arial Black" panose="020B0A04020102020204" pitchFamily="34" charset="0"/>
              </a:rPr>
              <a:t>Дельфины - одни из самых загадочных животных на нашей планете. Интеллект этих морских жителей считают настолько высоким, что их называют «людьми моря».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>
                <a:latin typeface="Arial Black" panose="020B0A04020102020204" pitchFamily="34" charset="0"/>
              </a:rPr>
              <a:t>Дельфины обитают в воде, но это не рыбы, а млекопитающие из отряда китообразных</a:t>
            </a:r>
          </a:p>
        </p:txBody>
      </p:sp>
      <p:pic>
        <p:nvPicPr>
          <p:cNvPr id="22532" name="Picture 1" descr="C:\Users\Максим\Desktop\1261392095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6250"/>
            <a:ext cx="3744913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C:\Users\Максим\Desktop\00003h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573463"/>
            <a:ext cx="44259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332656"/>
            <a:ext cx="8229600" cy="576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Голос дельфинов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4594" y="1337272"/>
            <a:ext cx="4753026" cy="352839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>
                <a:latin typeface="Arial Black" panose="020B0A04020102020204" pitchFamily="34" charset="0"/>
              </a:rPr>
              <a:t>Дельфины могут издавать около десяти различных звуков. Звуки, которые издает дельфин – свист, щелканье, лай. Диапазон звуков дельфина лежит между 3000 Гц и 200000 Гц, то есть он может общаться как на обычных, так и на ультразвуковых волнах. </a:t>
            </a:r>
          </a:p>
        </p:txBody>
      </p:sp>
      <p:pic>
        <p:nvPicPr>
          <p:cNvPr id="58372" name="Picture 2" descr="C:\Users\Максим\Desktop\Дельфины-в-состоянии-узнавать-себя-в-зеркал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18" y="1021492"/>
            <a:ext cx="42497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748" y="5157192"/>
            <a:ext cx="9003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Особенно широкий диапазон звуков у дельфина- афалины. Это могут быть стоны, писки, скуление, визг, похрюкивание, лай, различной высоты скрипы, щелчки, мяуканье, чириканье…</a:t>
            </a:r>
          </a:p>
        </p:txBody>
      </p:sp>
      <p:pic>
        <p:nvPicPr>
          <p:cNvPr id="6" name="0743887.wav">
            <a:hlinkClick r:id="" action="ppaction://media"/>
          </p:cNvPr>
          <p:cNvPicPr>
            <a:picLocks noRot="1" noChangeAspect="1"/>
          </p:cNvPicPr>
          <p:nvPr>
            <a:wavAudioFile r:embed="rId1" name="07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76" y="6238776"/>
            <a:ext cx="756822" cy="61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213887.wav">
            <a:hlinkClick r:id="" action="ppaction://media"/>
          </p:cNvPr>
          <p:cNvPicPr>
            <a:picLocks noRot="1" noChangeAspect="1"/>
          </p:cNvPicPr>
          <p:nvPr>
            <a:wavAudioFile r:embed="rId2" name="02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26474"/>
            <a:ext cx="779189" cy="61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6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247" grpId="0"/>
      <p:bldP spid="3" grpId="0" build="p"/>
      <p:bldP spid="2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Литейная">
  <a:themeElements>
    <a:clrScheme name="2_Литейная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2_Литейная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Литейная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Литейная">
  <a:themeElements>
    <a:clrScheme name="5_Литейная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5_Литейная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Литейная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рек">
  <a:themeElements>
    <a:clrScheme name="2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2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Трек">
  <a:themeElements>
    <a:clrScheme name="5_Трек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AD1F1F"/>
      </a:hlink>
      <a:folHlink>
        <a:srgbClr val="FFC42F"/>
      </a:folHlink>
    </a:clrScheme>
    <a:fontScheme name="5_Трек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Трек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AD1F1F"/>
        </a:hlink>
        <a:folHlink>
          <a:srgbClr val="FFC4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</TotalTime>
  <Words>1146</Words>
  <Application>Microsoft Office PowerPoint</Application>
  <PresentationFormat>Экран (4:3)</PresentationFormat>
  <Paragraphs>94</Paragraphs>
  <Slides>30</Slides>
  <Notes>5</Notes>
  <HiddenSlides>0</HiddenSlides>
  <MMClips>5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2_Литейная</vt:lpstr>
      <vt:lpstr>5_Литейная</vt:lpstr>
      <vt:lpstr>2_Трек</vt:lpstr>
      <vt:lpstr>5_Трек</vt:lpstr>
      <vt:lpstr>Поток</vt:lpstr>
      <vt:lpstr>Документ</vt:lpstr>
      <vt:lpstr>Презентация PowerPoint</vt:lpstr>
      <vt:lpstr>Введение</vt:lpstr>
      <vt:lpstr>Презентация PowerPoint</vt:lpstr>
      <vt:lpstr>Воспринимаемый человеком мир звуков ограничен определенным диапазоном частот.</vt:lpstr>
      <vt:lpstr>Эхолокация (эхо и лат. locatio — положение) — способ, при помощи которого положение объекта определяется по времени задержки возвращений отражённой волны. Если волны являются звуковыми, то это звуколокация, если радио — радиолокация. </vt:lpstr>
      <vt:lpstr>Для человеческого уха не доступен как мир инфразвуков  (с частотами ниже 16 Гц), так и ультразвуков (с частотами выше 20 000 Гц).  </vt:lpstr>
      <vt:lpstr> Сонар</vt:lpstr>
      <vt:lpstr>       Дельфины</vt:lpstr>
      <vt:lpstr>Голос дельфинов</vt:lpstr>
      <vt:lpstr>Зачем дельфинам эхолокация?</vt:lpstr>
      <vt:lpstr>Звук эхолокации</vt:lpstr>
      <vt:lpstr>Сонар дельфинов</vt:lpstr>
      <vt:lpstr>Типы слуха у дельфинов</vt:lpstr>
      <vt:lpstr>Другие природные сонары</vt:lpstr>
      <vt:lpstr>Презентация PowerPoint</vt:lpstr>
      <vt:lpstr>Презентация PowerPoint</vt:lpstr>
      <vt:lpstr>Летучие мыши.  Открытия Эхолокации.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Звук в живой природе</dc:subject>
  <dc:creator>Гарифуллина М.Н.</dc:creator>
  <cp:lastModifiedBy>ASER</cp:lastModifiedBy>
  <cp:revision>206</cp:revision>
  <dcterms:created xsi:type="dcterms:W3CDTF">1601-01-01T00:00:00Z</dcterms:created>
  <dcterms:modified xsi:type="dcterms:W3CDTF">2019-02-28T01:54:08Z</dcterms:modified>
</cp:coreProperties>
</file>